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69" r:id="rId5"/>
    <p:sldId id="271" r:id="rId6"/>
    <p:sldId id="275" r:id="rId7"/>
    <p:sldId id="272" r:id="rId8"/>
    <p:sldId id="273" r:id="rId9"/>
    <p:sldId id="274" r:id="rId10"/>
    <p:sldId id="276" r:id="rId11"/>
    <p:sldId id="277" r:id="rId12"/>
    <p:sldId id="278" r:id="rId13"/>
    <p:sldId id="279" r:id="rId14"/>
    <p:sldId id="259" r:id="rId15"/>
    <p:sldId id="264" r:id="rId16"/>
    <p:sldId id="280" r:id="rId17"/>
    <p:sldId id="284" r:id="rId18"/>
    <p:sldId id="270" r:id="rId19"/>
    <p:sldId id="260" r:id="rId20"/>
    <p:sldId id="281" r:id="rId21"/>
    <p:sldId id="282" r:id="rId22"/>
    <p:sldId id="285" r:id="rId23"/>
    <p:sldId id="283" r:id="rId24"/>
    <p:sldId id="286" r:id="rId25"/>
    <p:sldId id="287" r:id="rId26"/>
    <p:sldId id="288" r:id="rId27"/>
    <p:sldId id="289" r:id="rId28"/>
    <p:sldId id="290" r:id="rId29"/>
    <p:sldId id="291" r:id="rId30"/>
    <p:sldId id="261" r:id="rId31"/>
    <p:sldId id="292" r:id="rId32"/>
    <p:sldId id="263" r:id="rId33"/>
    <p:sldId id="293" r:id="rId34"/>
    <p:sldId id="294" r:id="rId35"/>
    <p:sldId id="295" r:id="rId36"/>
    <p:sldId id="296" r:id="rId37"/>
    <p:sldId id="266" r:id="rId38"/>
  </p:sldIdLst>
  <p:sldSz cx="18288000" cy="10287000"/>
  <p:notesSz cx="6858000" cy="9144000"/>
  <p:embeddedFontLst>
    <p:embeddedFont>
      <p:font typeface="Bodoni MT" panose="02070603080606020203" pitchFamily="18" charset="0"/>
      <p:regular r:id="rId40"/>
      <p:bold r:id="rId41"/>
      <p:italic r:id="rId42"/>
      <p:boldItalic r:id="rId43"/>
    </p:embeddedFont>
    <p:embeddedFont>
      <p:font typeface="Bookman Old Style" panose="02050604050505020204" pitchFamily="18"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omputer Says No" panose="020B0604020202020204" charset="0"/>
      <p:regular r:id="rId52"/>
    </p:embeddedFont>
    <p:embeddedFont>
      <p:font typeface="Poppins Light" panose="000004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D1BD-7312-4879-80F9-D735627BB34F}" type="datetimeFigureOut">
              <a:rPr lang="en-IN" smtClean="0"/>
              <a:t>28-10-2023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BFD13-3E4D-4316-919C-42687004C524}" type="slidenum">
              <a:rPr lang="en-IN" smtClean="0"/>
              <a:t>‹#›</a:t>
            </a:fld>
            <a:endParaRPr lang="en-IN"/>
          </a:p>
        </p:txBody>
      </p:sp>
    </p:spTree>
    <p:extLst>
      <p:ext uri="{BB962C8B-B14F-4D97-AF65-F5344CB8AC3E}">
        <p14:creationId xmlns:p14="http://schemas.microsoft.com/office/powerpoint/2010/main" val="38856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EBFD13-3E4D-4316-919C-42687004C524}" type="slidenum">
              <a:rPr lang="en-IN" smtClean="0"/>
              <a:t>32</a:t>
            </a:fld>
            <a:endParaRPr lang="en-IN"/>
          </a:p>
        </p:txBody>
      </p:sp>
    </p:spTree>
    <p:extLst>
      <p:ext uri="{BB962C8B-B14F-4D97-AF65-F5344CB8AC3E}">
        <p14:creationId xmlns:p14="http://schemas.microsoft.com/office/powerpoint/2010/main" val="3229805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sv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sv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31.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cloudflare.com/learning/ddos/glossary/web-application-firewall-waf/" TargetMode="External"/><Relationship Id="rId7" Type="http://schemas.openxmlformats.org/officeDocument/2006/relationships/hyperlink" Target="https://www.cse.iitk.ac.in/users/dheeraj/btech/namitg+abakashs.pdf" TargetMode="External"/><Relationship Id="rId2" Type="http://schemas.openxmlformats.org/officeDocument/2006/relationships/hyperlink" Target="https://www.fortinet.com/resources/cyberglossary/waf-vs-firewall" TargetMode="External"/><Relationship Id="rId1" Type="http://schemas.openxmlformats.org/officeDocument/2006/relationships/slideLayout" Target="../slideLayouts/slideLayout2.xml"/><Relationship Id="rId6" Type="http://schemas.openxmlformats.org/officeDocument/2006/relationships/hyperlink" Target="https://www.sciencedirect.com/" TargetMode="External"/><Relationship Id="rId5" Type="http://schemas.openxmlformats.org/officeDocument/2006/relationships/hyperlink" Target="https://www.researchgate.net/publication/226351120_Learning_Web_Application_Firewall_-_Benefits_and_Caveats" TargetMode="External"/><Relationship Id="rId4" Type="http://schemas.openxmlformats.org/officeDocument/2006/relationships/hyperlink" Target="https://owasp.org/www-pdf-archive/APAC13_Jaeson_Yoo.pdf" TargetMode="External"/><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310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3453981" y="-1792363"/>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IN" dirty="0"/>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12033984" y="9180701"/>
            <a:ext cx="6926813" cy="950260"/>
          </a:xfrm>
          <a:prstGeom prst="rect">
            <a:avLst/>
          </a:prstGeom>
        </p:spPr>
        <p:txBody>
          <a:bodyPr lIns="0" tIns="0" rIns="0" bIns="0" rtlCol="0" anchor="t">
            <a:spAutoFit/>
          </a:bodyPr>
          <a:lstStyle/>
          <a:p>
            <a:pPr algn="ctr">
              <a:lnSpc>
                <a:spcPts val="3799"/>
              </a:lnSpc>
            </a:pPr>
            <a:r>
              <a:rPr lang="en-US" sz="2714" dirty="0">
                <a:solidFill>
                  <a:schemeClr val="bg1"/>
                </a:solidFill>
                <a:latin typeface="Poppins Light"/>
              </a:rPr>
              <a:t>- Ayush Acharya TE 1 </a:t>
            </a:r>
            <a:br>
              <a:rPr lang="en-US" sz="2714" dirty="0">
                <a:solidFill>
                  <a:schemeClr val="bg1"/>
                </a:solidFill>
                <a:latin typeface="Poppins Light"/>
              </a:rPr>
            </a:br>
            <a:r>
              <a:rPr lang="en-US" sz="2714" dirty="0">
                <a:solidFill>
                  <a:schemeClr val="bg1"/>
                </a:solidFill>
                <a:latin typeface="Poppins Light"/>
              </a:rPr>
              <a:t>Roll No. 35</a:t>
            </a:r>
          </a:p>
        </p:txBody>
      </p:sp>
      <p:sp>
        <p:nvSpPr>
          <p:cNvPr id="7" name="Freeform 7"/>
          <p:cNvSpPr/>
          <p:nvPr/>
        </p:nvSpPr>
        <p:spPr>
          <a:xfrm>
            <a:off x="-1169991" y="2365291"/>
            <a:ext cx="5192236" cy="2704534"/>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IN" dirty="0">
              <a:latin typeface="Bodoni MT" panose="02070603080606020203" pitchFamily="18" charset="0"/>
            </a:endParaRPr>
          </a:p>
        </p:txBody>
      </p:sp>
      <p:sp>
        <p:nvSpPr>
          <p:cNvPr id="8" name="Freeform 8"/>
          <p:cNvSpPr/>
          <p:nvPr/>
        </p:nvSpPr>
        <p:spPr>
          <a:xfrm>
            <a:off x="-677713" y="5143500"/>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4883683" y="1687433"/>
            <a:ext cx="6135532" cy="5355312"/>
          </a:xfrm>
          <a:prstGeom prst="rect">
            <a:avLst/>
          </a:prstGeom>
        </p:spPr>
        <p:txBody>
          <a:bodyPr wrap="square" lIns="0" tIns="0" rIns="0" bIns="0" rtlCol="0" anchor="t">
            <a:spAutoFit/>
          </a:bodyPr>
          <a:lstStyle/>
          <a:p>
            <a:pPr algn="ctr"/>
            <a:r>
              <a:rPr lang="en-US" sz="6000" b="1" dirty="0">
                <a:solidFill>
                  <a:srgbClr val="6866E1"/>
                </a:solidFill>
                <a:effectLst>
                  <a:outerShdw blurRad="38100" dist="38100" dir="2700000" algn="tl">
                    <a:srgbClr val="000000">
                      <a:alpha val="43137"/>
                    </a:srgbClr>
                  </a:outerShdw>
                </a:effectLst>
                <a:latin typeface="Computer Says No"/>
              </a:rPr>
              <a:t>Seminar </a:t>
            </a:r>
            <a:br>
              <a:rPr lang="en-US" sz="6000" b="1" dirty="0">
                <a:solidFill>
                  <a:srgbClr val="6866E1"/>
                </a:solidFill>
                <a:effectLst>
                  <a:outerShdw blurRad="38100" dist="38100" dir="2700000" algn="tl">
                    <a:srgbClr val="000000">
                      <a:alpha val="43137"/>
                    </a:srgbClr>
                  </a:outerShdw>
                </a:effectLst>
                <a:latin typeface="Computer Says No"/>
              </a:rPr>
            </a:br>
            <a:r>
              <a:rPr lang="en-US" sz="6000" b="1" dirty="0">
                <a:solidFill>
                  <a:srgbClr val="6866E1"/>
                </a:solidFill>
                <a:effectLst>
                  <a:outerShdw blurRad="38100" dist="38100" dir="2700000" algn="tl">
                    <a:srgbClr val="000000">
                      <a:alpha val="43137"/>
                    </a:srgbClr>
                  </a:outerShdw>
                </a:effectLst>
                <a:latin typeface="Computer Says No"/>
              </a:rPr>
              <a:t>Cyber Security</a:t>
            </a:r>
            <a:endParaRPr lang="en-US" sz="60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a:p>
            <a:pPr algn="ctr"/>
            <a:r>
              <a:rPr lang="en-US" sz="60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Study and Analysis of Web Application Firewall</a:t>
            </a:r>
          </a:p>
          <a:p>
            <a:pPr algn="ctr"/>
            <a:r>
              <a:rPr lang="en-US" sz="5400" b="1" dirty="0">
                <a:solidFill>
                  <a:schemeClr val="bg1">
                    <a:lumMod val="65000"/>
                  </a:schemeClr>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-Protecting Web Applications in the Digital Age</a:t>
            </a:r>
          </a:p>
        </p:txBody>
      </p:sp>
      <p:sp>
        <p:nvSpPr>
          <p:cNvPr id="10" name="TextBox 10"/>
          <p:cNvSpPr txBox="1"/>
          <p:nvPr/>
        </p:nvSpPr>
        <p:spPr>
          <a:xfrm>
            <a:off x="4311594" y="7867104"/>
            <a:ext cx="7103952" cy="1308050"/>
          </a:xfrm>
          <a:prstGeom prst="rect">
            <a:avLst/>
          </a:prstGeom>
        </p:spPr>
        <p:txBody>
          <a:bodyPr lIns="0" tIns="0" rIns="0" bIns="0" rtlCol="0" anchor="t">
            <a:spAutoFit/>
          </a:bodyPr>
          <a:lstStyle/>
          <a:p>
            <a:pPr algn="ctr">
              <a:lnSpc>
                <a:spcPts val="5147"/>
              </a:lnSpc>
            </a:pPr>
            <a:r>
              <a:rPr lang="en-US" sz="4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Seminar Guide :</a:t>
            </a:r>
          </a:p>
          <a:p>
            <a:pPr algn="ctr">
              <a:lnSpc>
                <a:spcPts val="5147"/>
              </a:lnSpc>
            </a:pPr>
            <a:r>
              <a:rPr lang="en-US" sz="4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Prof. S. K. Wagh</a:t>
            </a:r>
          </a:p>
        </p:txBody>
      </p:sp>
      <p:sp>
        <p:nvSpPr>
          <p:cNvPr id="11" name="Freeform 11"/>
          <p:cNvSpPr/>
          <p:nvPr/>
        </p:nvSpPr>
        <p:spPr>
          <a:xfrm flipH="1">
            <a:off x="13068311" y="-317817"/>
            <a:ext cx="5897402" cy="9290604"/>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IN"/>
          </a:p>
        </p:txBody>
      </p:sp>
      <p:sp>
        <p:nvSpPr>
          <p:cNvPr id="12" name="Title 11">
            <a:extLst>
              <a:ext uri="{FF2B5EF4-FFF2-40B4-BE49-F238E27FC236}">
                <a16:creationId xmlns:a16="http://schemas.microsoft.com/office/drawing/2014/main" id="{756D0DCB-F101-428A-931F-45E7B70A9296}"/>
              </a:ext>
            </a:extLst>
          </p:cNvPr>
          <p:cNvSpPr>
            <a:spLocks noGrp="1"/>
          </p:cNvSpPr>
          <p:nvPr>
            <p:ph type="title"/>
          </p:nvPr>
        </p:nvSpPr>
        <p:spPr>
          <a:xfrm>
            <a:off x="457200" y="274638"/>
            <a:ext cx="16002000" cy="1284206"/>
          </a:xfrm>
        </p:spPr>
        <p:txBody>
          <a:bodyPr>
            <a:normAutofit/>
          </a:bodyPr>
          <a:lstStyle/>
          <a:p>
            <a:r>
              <a:rPr lang="en-US" sz="7150" dirty="0">
                <a:solidFill>
                  <a:schemeClr val="bg1"/>
                </a:solidFill>
                <a:latin typeface="Computer Says No" panose="020B0604020202020204" charset="0"/>
                <a:cs typeface="Computer Says No" panose="020B0604020202020204" charset="0"/>
              </a:rPr>
              <a:t>MES Wadia College of Engineering, Pune 01.</a:t>
            </a:r>
            <a:endParaRPr lang="en-IN" sz="7150" dirty="0">
              <a:solidFill>
                <a:schemeClr val="bg1"/>
              </a:solidFill>
              <a:latin typeface="Computer Says No" panose="020B0604020202020204" charset="0"/>
              <a:cs typeface="Computer Says No" panose="020B0604020202020204" charset="0"/>
            </a:endParaRPr>
          </a:p>
        </p:txBody>
      </p:sp>
      <p:pic>
        <p:nvPicPr>
          <p:cNvPr id="13" name="Picture 2" descr="Top Engineering College in Pune | MES Wadia College of Engineering in Pune">
            <a:extLst>
              <a:ext uri="{FF2B5EF4-FFF2-40B4-BE49-F238E27FC236}">
                <a16:creationId xmlns:a16="http://schemas.microsoft.com/office/drawing/2014/main" id="{D34D2214-0D85-4C82-BBFD-491B393F53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472" y="223931"/>
            <a:ext cx="1970533" cy="1970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1747193586"/>
              </p:ext>
            </p:extLst>
          </p:nvPr>
        </p:nvGraphicFramePr>
        <p:xfrm>
          <a:off x="1371600" y="1424765"/>
          <a:ext cx="15143089" cy="8840190"/>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6.</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HTTP request pattern based signatures for early application layer DDoS detection: A firewall agnostic approach</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Information Security and Applications 65 </a:t>
                      </a: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 103090</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Amit Praseed, P. Santhi Thilagam</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2022</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Introduces an Early Detection Module (EDM) for Application Layer DDoS attacks using HTTP request patterns as signatures.</a:t>
                      </a:r>
                    </a:p>
                    <a:p>
                      <a:pPr algn="ctr"/>
                      <a:r>
                        <a:rPr lang="en-US" sz="2800" b="0" i="0" kern="1200" dirty="0">
                          <a:solidFill>
                            <a:schemeClr val="dk1"/>
                          </a:solidFill>
                          <a:effectLst/>
                          <a:latin typeface="Bodoni MT" panose="02070603080606020203" pitchFamily="18" charset="0"/>
                          <a:ea typeface="+mn-ea"/>
                          <a:cs typeface="+mn-cs"/>
                        </a:rPr>
                        <a:t>Employs Sample Entropy for improved detection of temporal similarity. EDM reduces detection latency for AL-DDoS attacks, addressing a critical challenge in web security.</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72685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2122212401"/>
              </p:ext>
            </p:extLst>
          </p:nvPr>
        </p:nvGraphicFramePr>
        <p:xfrm>
          <a:off x="1371600" y="1424765"/>
          <a:ext cx="15143089" cy="8840190"/>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7.</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Hybrid unsupervised web-attack detection and classification – A deep learning approach.</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Computers Standards &amp; Interfaces 86 103738</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Seema Pillai, Dr. Anurag Sharma</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2023</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Introduces a novel approach combining unsupervised deep learning for web attack detection with a DBM-BiLSTM-based model for classification. Achieves impressive results with high accuracy, F1-Score, of 97.62. Outperforms existing techniques in protecting web applications from attacks.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3697758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3207452348"/>
              </p:ext>
            </p:extLst>
          </p:nvPr>
        </p:nvGraphicFramePr>
        <p:xfrm>
          <a:off x="1371600" y="1424765"/>
          <a:ext cx="15143089" cy="8840190"/>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8.</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Software-defined network-based HTTP flooding attack defender.</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Computers &amp; Electrical Engg. 101 108019</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Reeza Mohammadi, Chaggan Lal, Mauro Conti, Lokesh Sharma</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2022</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Introduces SHFD, a SDN based defender against HTTP flooding attacks. Demonstrates a 13% improvement in detection time and a 29% increase in blocked malicious flows compared to existing approaches. SDN's dynamic configuration is harnessed to mitigate HTTP flooding, effectively countering DDoS attack.</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426421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3838260519"/>
              </p:ext>
            </p:extLst>
          </p:nvPr>
        </p:nvGraphicFramePr>
        <p:xfrm>
          <a:off x="1371600" y="1424765"/>
          <a:ext cx="15143089" cy="8840190"/>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9.</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Study of Web Application Firewalls (WAFs)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IIT KG Project Paper</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Namit Gupta, Abakash Saikia , Dr. Dheeraj Sanghi</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2007</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Explores importance of WAFs in safeguarding web applications against a growing number of cyberattacks. It emphasizes the shift from traditional network layer security to application layer protection. It covers HTTP request handling, built-in checks, user-defined rules, etc.</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34108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533400" y="390933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IN"/>
          </a:p>
        </p:txBody>
      </p:sp>
      <p:sp>
        <p:nvSpPr>
          <p:cNvPr id="6" name="Freeform 6"/>
          <p:cNvSpPr/>
          <p:nvPr/>
        </p:nvSpPr>
        <p:spPr>
          <a:xfrm>
            <a:off x="142502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b="1" dirty="0">
                <a:solidFill>
                  <a:schemeClr val="bg1"/>
                </a:solidFill>
                <a:effectLst>
                  <a:outerShdw blurRad="38100" dist="38100" dir="2700000" algn="tl">
                    <a:srgbClr val="000000">
                      <a:alpha val="43137"/>
                    </a:srgbClr>
                  </a:outerShdw>
                </a:effectLst>
                <a:latin typeface="Computer Says No"/>
              </a:rPr>
              <a:t> MOTIVATION</a:t>
            </a:r>
          </a:p>
        </p:txBody>
      </p:sp>
      <p:sp>
        <p:nvSpPr>
          <p:cNvPr id="13" name="Content Placeholder 11">
            <a:extLst>
              <a:ext uri="{FF2B5EF4-FFF2-40B4-BE49-F238E27FC236}">
                <a16:creationId xmlns:a16="http://schemas.microsoft.com/office/drawing/2014/main" id="{9896FF43-8CDD-10A5-29AD-F762996429B1}"/>
              </a:ext>
            </a:extLst>
          </p:cNvPr>
          <p:cNvSpPr txBox="1">
            <a:spLocks/>
          </p:cNvSpPr>
          <p:nvPr/>
        </p:nvSpPr>
        <p:spPr>
          <a:xfrm>
            <a:off x="7391400" y="2819660"/>
            <a:ext cx="9829800" cy="71207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IN" dirty="0">
              <a:solidFill>
                <a:schemeClr val="bg1"/>
              </a:solidFill>
              <a:latin typeface="Bookman Old Style" panose="02050604050505020204" pitchFamily="18" charset="0"/>
            </a:endParaRPr>
          </a:p>
          <a:p>
            <a:r>
              <a:rPr lang="en-IN" sz="3600" dirty="0">
                <a:solidFill>
                  <a:schemeClr val="bg1"/>
                </a:solidFill>
                <a:latin typeface="Bodoni MT" panose="02070603080606020203" pitchFamily="18" charset="0"/>
              </a:rPr>
              <a:t>Rising Cyber Threats</a:t>
            </a:r>
          </a:p>
          <a:p>
            <a:r>
              <a:rPr lang="en-IN" sz="3600" dirty="0">
                <a:solidFill>
                  <a:schemeClr val="bg1"/>
                </a:solidFill>
                <a:latin typeface="Bodoni MT" panose="02070603080606020203" pitchFamily="18" charset="0"/>
              </a:rPr>
              <a:t>Data Protection and Privacy</a:t>
            </a:r>
          </a:p>
          <a:p>
            <a:r>
              <a:rPr lang="en-IN" sz="3600" dirty="0">
                <a:solidFill>
                  <a:schemeClr val="bg1"/>
                </a:solidFill>
                <a:latin typeface="Bodoni MT" panose="02070603080606020203" pitchFamily="18" charset="0"/>
              </a:rPr>
              <a:t>Regulatory Compliance</a:t>
            </a:r>
          </a:p>
          <a:p>
            <a:r>
              <a:rPr lang="en-IN" sz="3600" dirty="0">
                <a:solidFill>
                  <a:schemeClr val="bg1"/>
                </a:solidFill>
                <a:latin typeface="Bodoni MT" panose="02070603080606020203" pitchFamily="18" charset="0"/>
              </a:rPr>
              <a:t>Web Application dependency</a:t>
            </a:r>
          </a:p>
          <a:p>
            <a:r>
              <a:rPr lang="en-IN" sz="3600" dirty="0">
                <a:solidFill>
                  <a:schemeClr val="bg1"/>
                </a:solidFill>
                <a:latin typeface="Bodoni MT" panose="02070603080606020203" pitchFamily="18" charset="0"/>
              </a:rPr>
              <a:t>Business Reputation</a:t>
            </a:r>
          </a:p>
          <a:p>
            <a:r>
              <a:rPr lang="en-IN" sz="3600" dirty="0">
                <a:solidFill>
                  <a:schemeClr val="bg1"/>
                </a:solidFill>
                <a:latin typeface="Bodoni MT" panose="02070603080606020203" pitchFamily="18" charset="0"/>
              </a:rPr>
              <a:t>Continuous Evolution of Threats</a:t>
            </a:r>
          </a:p>
          <a:p>
            <a:r>
              <a:rPr lang="en-IN" sz="3600" dirty="0">
                <a:solidFill>
                  <a:schemeClr val="bg1"/>
                </a:solidFill>
                <a:latin typeface="Bodoni MT" panose="02070603080606020203" pitchFamily="18" charset="0"/>
              </a:rPr>
              <a:t>Vulnerabilities in Web Applications</a:t>
            </a:r>
          </a:p>
        </p:txBody>
      </p:sp>
      <p:pic>
        <p:nvPicPr>
          <p:cNvPr id="3074" name="Picture 2" descr="Web Application Firewall | WAF Protection | Edgenexus">
            <a:extLst>
              <a:ext uri="{FF2B5EF4-FFF2-40B4-BE49-F238E27FC236}">
                <a16:creationId xmlns:a16="http://schemas.microsoft.com/office/drawing/2014/main" id="{3F458EB8-5C64-3A1C-0A8A-16D3AC106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41672"/>
            <a:ext cx="5553075" cy="4305286"/>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8">
            <a:extLst>
              <a:ext uri="{FF2B5EF4-FFF2-40B4-BE49-F238E27FC236}">
                <a16:creationId xmlns:a16="http://schemas.microsoft.com/office/drawing/2014/main" id="{F054F24D-8235-6A29-28C7-161B49B5F48A}"/>
              </a:ext>
            </a:extLst>
          </p:cNvPr>
          <p:cNvSpPr/>
          <p:nvPr/>
        </p:nvSpPr>
        <p:spPr>
          <a:xfrm>
            <a:off x="14630400" y="5829300"/>
            <a:ext cx="3391885" cy="305973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3609"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6705600" y="2781301"/>
            <a:ext cx="10972800" cy="6327786"/>
          </a:xfrm>
        </p:spPr>
        <p:txBody>
          <a:bodyPr>
            <a:noAutofit/>
          </a:bodyPr>
          <a:lstStyle/>
          <a:p>
            <a:r>
              <a:rPr lang="en-IN" sz="3600" dirty="0">
                <a:solidFill>
                  <a:schemeClr val="bg1"/>
                </a:solidFill>
                <a:latin typeface="Bodoni MT" panose="02070603080606020203" pitchFamily="18" charset="0"/>
              </a:rPr>
              <a:t>Types of Attacks possible on Web Applications :	</a:t>
            </a:r>
          </a:p>
          <a:p>
            <a:pPr marL="0" indent="0">
              <a:buNone/>
            </a:pPr>
            <a:endParaRPr lang="en-IN" sz="3600" dirty="0">
              <a:solidFill>
                <a:schemeClr val="bg1"/>
              </a:solidFill>
              <a:latin typeface="Bodoni MT" panose="02070603080606020203" pitchFamily="18" charset="0"/>
            </a:endParaRP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Brute Force Attacks</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DoS Attacks</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SQL Injection</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Man in Middle Attacks</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Botnets</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XSS</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Clickjacking</a:t>
            </a:r>
          </a:p>
          <a:p>
            <a:pPr marL="857250" lvl="1" indent="-457200">
              <a:buFont typeface="Courier New" panose="02070309020205020404" pitchFamily="49" charset="0"/>
              <a:buChar char="o"/>
            </a:pPr>
            <a:r>
              <a:rPr lang="en-IN" sz="3600" dirty="0">
                <a:solidFill>
                  <a:schemeClr val="bg1"/>
                </a:solidFill>
                <a:latin typeface="Bodoni MT" panose="02070603080606020203" pitchFamily="18" charset="0"/>
              </a:rPr>
              <a:t>Zero Day Attack	</a:t>
            </a:r>
          </a:p>
        </p:txBody>
      </p:sp>
      <p:sp>
        <p:nvSpPr>
          <p:cNvPr id="5" name="Freeform 15">
            <a:extLst>
              <a:ext uri="{FF2B5EF4-FFF2-40B4-BE49-F238E27FC236}">
                <a16:creationId xmlns:a16="http://schemas.microsoft.com/office/drawing/2014/main" id="{F6EFC453-0233-9658-6C7F-415477F64657}"/>
              </a:ext>
            </a:extLst>
          </p:cNvPr>
          <p:cNvSpPr/>
          <p:nvPr/>
        </p:nvSpPr>
        <p:spPr>
          <a:xfrm>
            <a:off x="7334530" y="731349"/>
            <a:ext cx="2193161" cy="1823978"/>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3609"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dirty="0">
                <a:solidFill>
                  <a:schemeClr val="bg1"/>
                </a:solidFill>
                <a:latin typeface="Computer Says No"/>
              </a:rPr>
              <a:t>METHODOLOGY</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N"/>
          </a:p>
        </p:txBody>
      </p:sp>
      <p:pic>
        <p:nvPicPr>
          <p:cNvPr id="1026" name="Picture 2" descr="Brute Force Attack - CyberHoot">
            <a:extLst>
              <a:ext uri="{FF2B5EF4-FFF2-40B4-BE49-F238E27FC236}">
                <a16:creationId xmlns:a16="http://schemas.microsoft.com/office/drawing/2014/main" id="{C0C32744-0302-53AA-E9D2-DAD75C8479F9}"/>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817210" y="353491"/>
            <a:ext cx="7620000"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Denial of Service (DoS) Attack?">
            <a:extLst>
              <a:ext uri="{FF2B5EF4-FFF2-40B4-BE49-F238E27FC236}">
                <a16:creationId xmlns:a16="http://schemas.microsoft.com/office/drawing/2014/main" id="{FCB0CB23-F475-2731-AA55-2F84650934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8974" y="410275"/>
            <a:ext cx="8222226" cy="4111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SQL Injection &amp; How to Prevent SQL Injection">
            <a:extLst>
              <a:ext uri="{FF2B5EF4-FFF2-40B4-BE49-F238E27FC236}">
                <a16:creationId xmlns:a16="http://schemas.microsoft.com/office/drawing/2014/main" id="{5999DAF5-D588-05B4-7537-3A8AE48258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5109906"/>
            <a:ext cx="6040330" cy="46044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a Man-in-the-Middle (MITM) Attack? Definition and Prevention -  Panda Security Mediacenter">
            <a:extLst>
              <a:ext uri="{FF2B5EF4-FFF2-40B4-BE49-F238E27FC236}">
                <a16:creationId xmlns:a16="http://schemas.microsoft.com/office/drawing/2014/main" id="{A41D4DF6-2C86-2D88-7961-6D080A71E5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0" y="4925275"/>
            <a:ext cx="6121158" cy="497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08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lstStyle/>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pPr marL="0" indent="0" algn="ctr">
              <a:buNone/>
            </a:pPr>
            <a:r>
              <a:rPr lang="en-US" dirty="0">
                <a:solidFill>
                  <a:schemeClr val="bg1"/>
                </a:solidFill>
                <a:latin typeface="Bodoni MT" panose="02070603080606020203" pitchFamily="18" charset="0"/>
              </a:rPr>
              <a:t>Deployment of a WAF</a:t>
            </a: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IN" dirty="0">
              <a:solidFill>
                <a:schemeClr val="bg1"/>
              </a:solidFill>
              <a:latin typeface="Bodoni MT" panose="02070603080606020203" pitchFamily="18" charset="0"/>
            </a:endParaRPr>
          </a:p>
        </p:txBody>
      </p:sp>
      <p:pic>
        <p:nvPicPr>
          <p:cNvPr id="13" name="Picture 12">
            <a:extLst>
              <a:ext uri="{FF2B5EF4-FFF2-40B4-BE49-F238E27FC236}">
                <a16:creationId xmlns:a16="http://schemas.microsoft.com/office/drawing/2014/main" id="{C933AEEC-C0A8-1604-FD32-8AA2EC81E8E8}"/>
              </a:ext>
            </a:extLst>
          </p:cNvPr>
          <p:cNvPicPr>
            <a:picLocks noChangeAspect="1"/>
          </p:cNvPicPr>
          <p:nvPr/>
        </p:nvPicPr>
        <p:blipFill>
          <a:blip r:embed="rId5"/>
          <a:stretch>
            <a:fillRect/>
          </a:stretch>
        </p:blipFill>
        <p:spPr>
          <a:xfrm>
            <a:off x="5998810" y="2364066"/>
            <a:ext cx="10688990" cy="4853680"/>
          </a:xfrm>
          <a:prstGeom prst="rect">
            <a:avLst/>
          </a:prstGeom>
        </p:spPr>
      </p:pic>
    </p:spTree>
    <p:extLst>
      <p:ext uri="{BB962C8B-B14F-4D97-AF65-F5344CB8AC3E}">
        <p14:creationId xmlns:p14="http://schemas.microsoft.com/office/powerpoint/2010/main" val="4036952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dirty="0"/>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I. HTTP request Prolifering:</a:t>
            </a:r>
          </a:p>
          <a:p>
            <a:br>
              <a:rPr lang="en-US" dirty="0">
                <a:solidFill>
                  <a:schemeClr val="bg1"/>
                </a:solidFill>
              </a:rPr>
            </a:br>
            <a:endParaRPr lang="en-IN" dirty="0">
              <a:solidFill>
                <a:schemeClr val="bg1"/>
              </a:solidFill>
            </a:endParaRPr>
          </a:p>
        </p:txBody>
      </p:sp>
      <p:pic>
        <p:nvPicPr>
          <p:cNvPr id="10" name="Picture 9">
            <a:extLst>
              <a:ext uri="{FF2B5EF4-FFF2-40B4-BE49-F238E27FC236}">
                <a16:creationId xmlns:a16="http://schemas.microsoft.com/office/drawing/2014/main" id="{C49C5BB5-DC0B-279D-CCA3-80390BF45DE9}"/>
              </a:ext>
            </a:extLst>
          </p:cNvPr>
          <p:cNvPicPr>
            <a:picLocks noChangeAspect="1"/>
          </p:cNvPicPr>
          <p:nvPr/>
        </p:nvPicPr>
        <p:blipFill>
          <a:blip r:embed="rId6"/>
          <a:stretch>
            <a:fillRect/>
          </a:stretch>
        </p:blipFill>
        <p:spPr>
          <a:xfrm>
            <a:off x="685800" y="4101536"/>
            <a:ext cx="16607739" cy="4166164"/>
          </a:xfrm>
          <a:prstGeom prst="rect">
            <a:avLst/>
          </a:prstGeom>
        </p:spPr>
      </p:pic>
    </p:spTree>
    <p:extLst>
      <p:ext uri="{BB962C8B-B14F-4D97-AF65-F5344CB8AC3E}">
        <p14:creationId xmlns:p14="http://schemas.microsoft.com/office/powerpoint/2010/main" val="30868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b="1" dirty="0">
                <a:solidFill>
                  <a:srgbClr val="6866E1"/>
                </a:solidFill>
                <a:effectLst>
                  <a:outerShdw blurRad="38100" dist="38100" dir="2700000" algn="tl">
                    <a:srgbClr val="000000">
                      <a:alpha val="43137"/>
                    </a:srgbClr>
                  </a:outerShdw>
                </a:effectLst>
                <a:latin typeface="Computer Says No"/>
              </a:rPr>
              <a:t>METHODOLOGY</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32252" y="5959424"/>
            <a:ext cx="3121512" cy="2683812"/>
          </a:xfrm>
          <a:prstGeom prst="rect">
            <a:avLst/>
          </a:prstGeom>
        </p:spPr>
        <p:txBody>
          <a:bodyPr lIns="0" tIns="0" rIns="0" bIns="0" rtlCol="0" anchor="t">
            <a:spAutoFit/>
          </a:bodyPr>
          <a:lstStyle/>
          <a:p>
            <a:pPr algn="ctr">
              <a:lnSpc>
                <a:spcPts val="2999"/>
              </a:lnSpc>
            </a:pPr>
            <a:r>
              <a:rPr lang="en-US" sz="2400" dirty="0">
                <a:solidFill>
                  <a:srgbClr val="FFFFFF"/>
                </a:solidFill>
                <a:latin typeface="Bodoni MT" panose="02070603080606020203" pitchFamily="18" charset="0"/>
              </a:rPr>
              <a:t>Parameterization analyzes output of parser, by analyzing its properties by assessing probabilities, identifying patterns or n-grammars.</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IN"/>
          </a:p>
        </p:txBody>
      </p:sp>
      <p:sp>
        <p:nvSpPr>
          <p:cNvPr id="16" name="TextBox 16"/>
          <p:cNvSpPr txBox="1"/>
          <p:nvPr/>
        </p:nvSpPr>
        <p:spPr>
          <a:xfrm>
            <a:off x="9653071" y="5959424"/>
            <a:ext cx="3121512" cy="2299091"/>
          </a:xfrm>
          <a:prstGeom prst="rect">
            <a:avLst/>
          </a:prstGeom>
        </p:spPr>
        <p:txBody>
          <a:bodyPr lIns="0" tIns="0" rIns="0" bIns="0" rtlCol="0" anchor="t">
            <a:spAutoFit/>
          </a:bodyPr>
          <a:lstStyle/>
          <a:p>
            <a:pPr algn="ctr">
              <a:lnSpc>
                <a:spcPts val="2999"/>
              </a:lnSpc>
            </a:pPr>
            <a:r>
              <a:rPr lang="en-US" sz="2400" dirty="0">
                <a:solidFill>
                  <a:srgbClr val="FFFFFF"/>
                </a:solidFill>
                <a:latin typeface="Bodoni MT" panose="02070603080606020203" pitchFamily="18" charset="0"/>
              </a:rPr>
              <a:t>Parser extracts output from extractor. It breaks down the URI into its constituent fields, protocol version, etc.</a:t>
            </a:r>
          </a:p>
        </p:txBody>
      </p:sp>
      <p:sp>
        <p:nvSpPr>
          <p:cNvPr id="17" name="TextBox 17"/>
          <p:cNvSpPr txBox="1"/>
          <p:nvPr/>
        </p:nvSpPr>
        <p:spPr>
          <a:xfrm>
            <a:off x="5874334" y="5959424"/>
            <a:ext cx="3121512" cy="1914370"/>
          </a:xfrm>
          <a:prstGeom prst="rect">
            <a:avLst/>
          </a:prstGeom>
        </p:spPr>
        <p:txBody>
          <a:bodyPr lIns="0" tIns="0" rIns="0" bIns="0" rtlCol="0" anchor="t">
            <a:spAutoFit/>
          </a:bodyPr>
          <a:lstStyle/>
          <a:p>
            <a:pPr algn="ctr">
              <a:lnSpc>
                <a:spcPts val="2999"/>
              </a:lnSpc>
            </a:pPr>
            <a:r>
              <a:rPr lang="en-US" sz="2400" dirty="0">
                <a:solidFill>
                  <a:srgbClr val="FFFFFF"/>
                </a:solidFill>
                <a:latin typeface="Bodoni MT" panose="02070603080606020203" pitchFamily="18" charset="0"/>
              </a:rPr>
              <a:t>Extract the actual data of interest from the observation of sensor. Like URI, cookies, response codes,</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IN"/>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IN"/>
          </a:p>
        </p:txBody>
      </p:sp>
      <p:sp>
        <p:nvSpPr>
          <p:cNvPr id="20" name="TextBox 20"/>
          <p:cNvSpPr txBox="1"/>
          <p:nvPr/>
        </p:nvSpPr>
        <p:spPr>
          <a:xfrm>
            <a:off x="2095597" y="5959424"/>
            <a:ext cx="3121512" cy="1914370"/>
          </a:xfrm>
          <a:prstGeom prst="rect">
            <a:avLst/>
          </a:prstGeom>
        </p:spPr>
        <p:txBody>
          <a:bodyPr lIns="0" tIns="0" rIns="0" bIns="0" rtlCol="0" anchor="t">
            <a:spAutoFit/>
          </a:bodyPr>
          <a:lstStyle/>
          <a:p>
            <a:pPr algn="ctr">
              <a:lnSpc>
                <a:spcPts val="2999"/>
              </a:lnSpc>
            </a:pPr>
            <a:r>
              <a:rPr lang="en-US" sz="2400" dirty="0">
                <a:solidFill>
                  <a:srgbClr val="FFFFFF"/>
                </a:solidFill>
                <a:latin typeface="Bodoni MT" panose="02070603080606020203" pitchFamily="18" charset="0"/>
              </a:rPr>
              <a:t>Sensor produces the observation of the HTTP request used as the input for the detection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N" dirty="0"/>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4" name="Group 4"/>
          <p:cNvGrpSpPr/>
          <p:nvPr/>
        </p:nvGrpSpPr>
        <p:grpSpPr>
          <a:xfrm>
            <a:off x="1028700" y="4478270"/>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N"/>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N"/>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b="1" dirty="0">
                <a:solidFill>
                  <a:schemeClr val="bg1"/>
                </a:solidFill>
                <a:effectLst>
                  <a:outerShdw blurRad="38100" dist="38100" dir="2700000" algn="tl">
                    <a:srgbClr val="000000">
                      <a:alpha val="43137"/>
                    </a:srgbClr>
                  </a:outerShdw>
                </a:effectLst>
                <a:latin typeface="Computer Says No"/>
              </a:rPr>
              <a:t>TABLE OF CONTENTS</a:t>
            </a:r>
          </a:p>
        </p:txBody>
      </p:sp>
      <p:sp>
        <p:nvSpPr>
          <p:cNvPr id="9" name="TextBox 9"/>
          <p:cNvSpPr txBox="1"/>
          <p:nvPr/>
        </p:nvSpPr>
        <p:spPr>
          <a:xfrm>
            <a:off x="3006887" y="4342065"/>
            <a:ext cx="6125528" cy="4389471"/>
          </a:xfrm>
          <a:prstGeom prst="rect">
            <a:avLst/>
          </a:prstGeom>
        </p:spPr>
        <p:txBody>
          <a:bodyPr lIns="0" tIns="0" rIns="0" bIns="0" rtlCol="0" anchor="t">
            <a:spAutoFit/>
          </a:bodyPr>
          <a:lstStyle/>
          <a:p>
            <a:pPr marL="660796" lvl="1" indent="-330398">
              <a:lnSpc>
                <a:spcPts val="4284"/>
              </a:lnSpc>
              <a:buFont typeface="Arial"/>
              <a:buChar char="•"/>
            </a:pPr>
            <a:r>
              <a:rPr lang="en-US" sz="3200" u="sng" dirty="0">
                <a:solidFill>
                  <a:srgbClr val="FFFFFF"/>
                </a:solidFill>
                <a:latin typeface="Bodoni MT" panose="02070603080606020203" pitchFamily="18" charset="0"/>
              </a:rPr>
              <a:t>Introduction</a:t>
            </a:r>
          </a:p>
          <a:p>
            <a:pPr marL="660796" lvl="1" indent="-330398">
              <a:lnSpc>
                <a:spcPts val="4284"/>
              </a:lnSpc>
              <a:buFont typeface="Arial"/>
              <a:buChar char="•"/>
            </a:pPr>
            <a:r>
              <a:rPr lang="en-US" sz="3200" u="sng" dirty="0">
                <a:solidFill>
                  <a:srgbClr val="FFFFFF"/>
                </a:solidFill>
                <a:latin typeface="Bodoni MT" panose="02070603080606020203" pitchFamily="18" charset="0"/>
              </a:rPr>
              <a:t>Literature Survey</a:t>
            </a:r>
          </a:p>
          <a:p>
            <a:pPr marL="660796" lvl="1" indent="-330398">
              <a:lnSpc>
                <a:spcPts val="4284"/>
              </a:lnSpc>
              <a:buFont typeface="Arial"/>
              <a:buChar char="•"/>
            </a:pPr>
            <a:r>
              <a:rPr lang="en-US" sz="3200" u="sng" dirty="0">
                <a:solidFill>
                  <a:srgbClr val="FFFFFF"/>
                </a:solidFill>
                <a:latin typeface="Bodoni MT" panose="02070603080606020203" pitchFamily="18" charset="0"/>
              </a:rPr>
              <a:t> Motivation</a:t>
            </a:r>
          </a:p>
          <a:p>
            <a:pPr marL="660796" lvl="1" indent="-330398">
              <a:lnSpc>
                <a:spcPts val="4284"/>
              </a:lnSpc>
              <a:buFont typeface="Arial"/>
              <a:buChar char="•"/>
            </a:pPr>
            <a:r>
              <a:rPr lang="en-US" sz="3200" u="sng" dirty="0">
                <a:solidFill>
                  <a:srgbClr val="FFFFFF"/>
                </a:solidFill>
                <a:latin typeface="Bodoni MT" panose="02070603080606020203" pitchFamily="18" charset="0"/>
              </a:rPr>
              <a:t>Methodology</a:t>
            </a:r>
          </a:p>
          <a:p>
            <a:pPr marL="660796" lvl="1" indent="-330398">
              <a:lnSpc>
                <a:spcPts val="4284"/>
              </a:lnSpc>
              <a:buFont typeface="Arial"/>
              <a:buChar char="•"/>
            </a:pPr>
            <a:r>
              <a:rPr lang="en-US" sz="3200" u="sng" dirty="0">
                <a:solidFill>
                  <a:srgbClr val="FFFFFF"/>
                </a:solidFill>
                <a:latin typeface="Bodoni MT" panose="02070603080606020203" pitchFamily="18" charset="0"/>
              </a:rPr>
              <a:t>Applications</a:t>
            </a:r>
          </a:p>
          <a:p>
            <a:pPr marL="660796" lvl="1" indent="-330398">
              <a:lnSpc>
                <a:spcPts val="4284"/>
              </a:lnSpc>
              <a:buFont typeface="Arial"/>
              <a:buChar char="•"/>
            </a:pPr>
            <a:r>
              <a:rPr lang="en-US" sz="3200" u="sng" dirty="0">
                <a:solidFill>
                  <a:srgbClr val="FFFFFF"/>
                </a:solidFill>
                <a:latin typeface="Bodoni MT" panose="02070603080606020203" pitchFamily="18" charset="0"/>
              </a:rPr>
              <a:t>Advantages &amp; Disadvantages</a:t>
            </a:r>
          </a:p>
          <a:p>
            <a:pPr marL="660796" lvl="1" indent="-330398">
              <a:lnSpc>
                <a:spcPts val="4284"/>
              </a:lnSpc>
              <a:buFont typeface="Arial"/>
              <a:buChar char="•"/>
            </a:pPr>
            <a:r>
              <a:rPr lang="en-US" sz="3200" u="sng" dirty="0">
                <a:solidFill>
                  <a:srgbClr val="FFFFFF"/>
                </a:solidFill>
                <a:latin typeface="Bodoni MT" panose="02070603080606020203" pitchFamily="18" charset="0"/>
              </a:rPr>
              <a:t>Conclusion</a:t>
            </a:r>
          </a:p>
          <a:p>
            <a:pPr marL="660796" lvl="1" indent="-330398">
              <a:lnSpc>
                <a:spcPts val="4284"/>
              </a:lnSpc>
              <a:buFont typeface="Arial"/>
              <a:buChar char="•"/>
            </a:pPr>
            <a:r>
              <a:rPr lang="en-US" sz="3200" u="sng" dirty="0">
                <a:solidFill>
                  <a:srgbClr val="FFFFFF"/>
                </a:solidFill>
                <a:latin typeface="Bodoni MT" panose="02070603080606020203" pitchFamily="18" charset="0"/>
              </a:rPr>
              <a:t>References</a:t>
            </a:r>
            <a:endParaRPr lang="en-US" sz="3060" u="sng" dirty="0">
              <a:solidFill>
                <a:srgbClr val="FFFFFF"/>
              </a:solidFill>
              <a:latin typeface="Bodoni MT" panose="02070603080606020203" pitchFamily="18" charset="0"/>
            </a:endParaRPr>
          </a:p>
        </p:txBody>
      </p:sp>
      <p:sp>
        <p:nvSpPr>
          <p:cNvPr id="10" name="TextBox 10"/>
          <p:cNvSpPr txBox="1"/>
          <p:nvPr/>
        </p:nvSpPr>
        <p:spPr>
          <a:xfrm>
            <a:off x="9815392" y="4342065"/>
            <a:ext cx="738209" cy="4383508"/>
          </a:xfrm>
          <a:prstGeom prst="rect">
            <a:avLst/>
          </a:prstGeom>
        </p:spPr>
        <p:txBody>
          <a:bodyPr lIns="0" tIns="0" rIns="0" bIns="0" rtlCol="0" anchor="t">
            <a:spAutoFit/>
          </a:bodyPr>
          <a:lstStyle/>
          <a:p>
            <a:pPr algn="r">
              <a:lnSpc>
                <a:spcPts val="4284"/>
              </a:lnSpc>
            </a:pPr>
            <a:r>
              <a:rPr lang="en-US" sz="3200" dirty="0">
                <a:solidFill>
                  <a:srgbClr val="FFFFFF"/>
                </a:solidFill>
                <a:latin typeface="Bodoni MT" panose="02070603080606020203" pitchFamily="18" charset="0"/>
                <a:cs typeface="Computer Says No" panose="020B0604020202020204" charset="0"/>
              </a:rPr>
              <a:t>01</a:t>
            </a:r>
          </a:p>
          <a:p>
            <a:pPr algn="r">
              <a:lnSpc>
                <a:spcPts val="4284"/>
              </a:lnSpc>
            </a:pPr>
            <a:r>
              <a:rPr lang="en-US" sz="3200" dirty="0">
                <a:solidFill>
                  <a:srgbClr val="FFFFFF"/>
                </a:solidFill>
                <a:latin typeface="Bodoni MT" panose="02070603080606020203" pitchFamily="18" charset="0"/>
                <a:cs typeface="Computer Says No" panose="020B0604020202020204" charset="0"/>
              </a:rPr>
              <a:t>03</a:t>
            </a:r>
          </a:p>
          <a:p>
            <a:pPr algn="r">
              <a:lnSpc>
                <a:spcPts val="4284"/>
              </a:lnSpc>
            </a:pPr>
            <a:r>
              <a:rPr lang="en-US" sz="3200" dirty="0">
                <a:solidFill>
                  <a:srgbClr val="FFFFFF"/>
                </a:solidFill>
                <a:latin typeface="Bodoni MT" panose="02070603080606020203" pitchFamily="18" charset="0"/>
                <a:cs typeface="Computer Says No" panose="020B0604020202020204" charset="0"/>
              </a:rPr>
              <a:t>12</a:t>
            </a:r>
          </a:p>
          <a:p>
            <a:pPr algn="r">
              <a:lnSpc>
                <a:spcPts val="4284"/>
              </a:lnSpc>
            </a:pPr>
            <a:r>
              <a:rPr lang="en-US" sz="3200" dirty="0">
                <a:solidFill>
                  <a:srgbClr val="FFFFFF"/>
                </a:solidFill>
                <a:latin typeface="Bodoni MT" panose="02070603080606020203" pitchFamily="18" charset="0"/>
                <a:cs typeface="Computer Says No" panose="020B0604020202020204" charset="0"/>
              </a:rPr>
              <a:t>13</a:t>
            </a:r>
          </a:p>
          <a:p>
            <a:pPr algn="r">
              <a:lnSpc>
                <a:spcPts val="4284"/>
              </a:lnSpc>
            </a:pPr>
            <a:r>
              <a:rPr lang="en-US" sz="3200" dirty="0">
                <a:solidFill>
                  <a:srgbClr val="FFFFFF"/>
                </a:solidFill>
                <a:latin typeface="Bodoni MT" panose="02070603080606020203" pitchFamily="18" charset="0"/>
                <a:cs typeface="Computer Says No" panose="020B0604020202020204" charset="0"/>
              </a:rPr>
              <a:t>28</a:t>
            </a:r>
          </a:p>
          <a:p>
            <a:pPr algn="r">
              <a:lnSpc>
                <a:spcPts val="4284"/>
              </a:lnSpc>
            </a:pPr>
            <a:r>
              <a:rPr lang="en-US" sz="3200" dirty="0">
                <a:solidFill>
                  <a:srgbClr val="FFFFFF"/>
                </a:solidFill>
                <a:latin typeface="Bodoni MT" panose="02070603080606020203" pitchFamily="18" charset="0"/>
                <a:cs typeface="Computer Says No" panose="020B0604020202020204" charset="0"/>
              </a:rPr>
              <a:t>29</a:t>
            </a:r>
          </a:p>
          <a:p>
            <a:pPr algn="r">
              <a:lnSpc>
                <a:spcPts val="4284"/>
              </a:lnSpc>
            </a:pPr>
            <a:r>
              <a:rPr lang="en-US" sz="3200" dirty="0">
                <a:solidFill>
                  <a:srgbClr val="FFFFFF"/>
                </a:solidFill>
                <a:latin typeface="Bodoni MT" panose="02070603080606020203" pitchFamily="18" charset="0"/>
                <a:cs typeface="Computer Says No" panose="020B0604020202020204" charset="0"/>
              </a:rPr>
              <a:t>31</a:t>
            </a:r>
          </a:p>
          <a:p>
            <a:pPr algn="r">
              <a:lnSpc>
                <a:spcPts val="4284"/>
              </a:lnSpc>
            </a:pPr>
            <a:r>
              <a:rPr lang="en-US" sz="3200" dirty="0">
                <a:solidFill>
                  <a:srgbClr val="FFFFFF"/>
                </a:solidFill>
                <a:latin typeface="Bodoni MT" panose="02070603080606020203" pitchFamily="18" charset="0"/>
                <a:cs typeface="Computer Says No" panose="020B0604020202020204" charset="0"/>
              </a:rPr>
              <a:t>32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b="1" dirty="0">
                <a:solidFill>
                  <a:srgbClr val="6866E1"/>
                </a:solidFill>
                <a:effectLst>
                  <a:outerShdw blurRad="38100" dist="38100" dir="2700000" algn="tl">
                    <a:srgbClr val="000000">
                      <a:alpha val="43137"/>
                    </a:srgbClr>
                  </a:outerShdw>
                </a:effectLst>
                <a:latin typeface="Computer Says No"/>
              </a:rPr>
              <a:t>METHODOLOGY</a:t>
            </a:r>
          </a:p>
        </p:txBody>
      </p:sp>
      <p:sp>
        <p:nvSpPr>
          <p:cNvPr id="6" name="Freeform 6"/>
          <p:cNvSpPr/>
          <p:nvPr/>
        </p:nvSpPr>
        <p:spPr>
          <a:xfrm>
            <a:off x="4812173" y="3555702"/>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8557629" y="3632737"/>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2362710" y="3555702"/>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5274461" y="4142455"/>
            <a:ext cx="1305836"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05</a:t>
            </a:r>
          </a:p>
        </p:txBody>
      </p:sp>
      <p:sp>
        <p:nvSpPr>
          <p:cNvPr id="11" name="TextBox 11"/>
          <p:cNvSpPr txBox="1"/>
          <p:nvPr/>
        </p:nvSpPr>
        <p:spPr>
          <a:xfrm>
            <a:off x="9000153" y="4260492"/>
            <a:ext cx="1305836"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06</a:t>
            </a:r>
          </a:p>
        </p:txBody>
      </p:sp>
      <p:sp>
        <p:nvSpPr>
          <p:cNvPr id="12" name="TextBox 12"/>
          <p:cNvSpPr txBox="1"/>
          <p:nvPr/>
        </p:nvSpPr>
        <p:spPr>
          <a:xfrm>
            <a:off x="12774583" y="4195677"/>
            <a:ext cx="1305836"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07</a:t>
            </a:r>
          </a:p>
        </p:txBody>
      </p:sp>
      <p:sp>
        <p:nvSpPr>
          <p:cNvPr id="16" name="TextBox 16"/>
          <p:cNvSpPr txBox="1"/>
          <p:nvPr/>
        </p:nvSpPr>
        <p:spPr>
          <a:xfrm>
            <a:off x="11858618" y="6127601"/>
            <a:ext cx="3121512" cy="1144929"/>
          </a:xfrm>
          <a:prstGeom prst="rect">
            <a:avLst/>
          </a:prstGeom>
        </p:spPr>
        <p:txBody>
          <a:bodyPr lIns="0" tIns="0" rIns="0" bIns="0" rtlCol="0" anchor="t">
            <a:spAutoFit/>
          </a:bodyPr>
          <a:lstStyle/>
          <a:p>
            <a:pPr algn="ctr">
              <a:lnSpc>
                <a:spcPts val="2999"/>
              </a:lnSpc>
            </a:pPr>
            <a:r>
              <a:rPr lang="en-US" sz="2400" dirty="0">
                <a:solidFill>
                  <a:srgbClr val="FFFFFF"/>
                </a:solidFill>
                <a:latin typeface="Bodoni MT" panose="02070603080606020203" pitchFamily="18" charset="0"/>
              </a:rPr>
              <a:t>Classifier finalizes the decision based on the previous metrics.</a:t>
            </a:r>
          </a:p>
        </p:txBody>
      </p:sp>
      <p:sp>
        <p:nvSpPr>
          <p:cNvPr id="17" name="TextBox 17"/>
          <p:cNvSpPr txBox="1"/>
          <p:nvPr/>
        </p:nvSpPr>
        <p:spPr>
          <a:xfrm>
            <a:off x="8053537" y="6068244"/>
            <a:ext cx="3121512" cy="2683812"/>
          </a:xfrm>
          <a:prstGeom prst="rect">
            <a:avLst/>
          </a:prstGeom>
        </p:spPr>
        <p:txBody>
          <a:bodyPr lIns="0" tIns="0" rIns="0" bIns="0" rtlCol="0" anchor="t">
            <a:spAutoFit/>
          </a:bodyPr>
          <a:lstStyle/>
          <a:p>
            <a:pPr algn="ctr">
              <a:lnSpc>
                <a:spcPts val="2999"/>
              </a:lnSpc>
            </a:pPr>
            <a:r>
              <a:rPr lang="en-US" sz="2400" dirty="0">
                <a:solidFill>
                  <a:srgbClr val="FFFFFF"/>
                </a:solidFill>
                <a:latin typeface="Bodoni MT" panose="02070603080606020203" pitchFamily="18" charset="0"/>
              </a:rPr>
              <a:t>Model Evaluation evaluates the input according  to a model pre-established and obtain metrics related to similarity wrt to model of normality.</a:t>
            </a:r>
          </a:p>
        </p:txBody>
      </p:sp>
      <p:sp>
        <p:nvSpPr>
          <p:cNvPr id="18" name="AutoShape 18"/>
          <p:cNvSpPr/>
          <p:nvPr/>
        </p:nvSpPr>
        <p:spPr>
          <a:xfrm flipV="1">
            <a:off x="10659930" y="4636180"/>
            <a:ext cx="1702780" cy="0"/>
          </a:xfrm>
          <a:prstGeom prst="line">
            <a:avLst/>
          </a:prstGeom>
          <a:ln w="47625" cap="rnd">
            <a:solidFill>
              <a:srgbClr val="5CE5F8"/>
            </a:solidFill>
            <a:prstDash val="sysDot"/>
            <a:headEnd type="none" w="sm" len="sm"/>
            <a:tailEnd type="none" w="sm" len="sm"/>
          </a:ln>
        </p:spPr>
        <p:txBody>
          <a:bodyPr/>
          <a:lstStyle/>
          <a:p>
            <a:endParaRPr lang="en-IN"/>
          </a:p>
        </p:txBody>
      </p:sp>
      <p:sp>
        <p:nvSpPr>
          <p:cNvPr id="19" name="AutoShape 19"/>
          <p:cNvSpPr/>
          <p:nvPr/>
        </p:nvSpPr>
        <p:spPr>
          <a:xfrm flipV="1">
            <a:off x="6934200" y="4612366"/>
            <a:ext cx="1702780" cy="0"/>
          </a:xfrm>
          <a:prstGeom prst="line">
            <a:avLst/>
          </a:prstGeom>
          <a:ln w="47625" cap="rnd">
            <a:solidFill>
              <a:srgbClr val="5CE5F8"/>
            </a:solidFill>
            <a:prstDash val="sysDot"/>
            <a:headEnd type="none" w="sm" len="sm"/>
            <a:tailEnd type="none" w="sm" len="sm"/>
          </a:ln>
        </p:spPr>
        <p:txBody>
          <a:bodyPr/>
          <a:lstStyle/>
          <a:p>
            <a:endParaRPr lang="en-IN"/>
          </a:p>
        </p:txBody>
      </p:sp>
      <p:sp>
        <p:nvSpPr>
          <p:cNvPr id="20" name="TextBox 20"/>
          <p:cNvSpPr txBox="1"/>
          <p:nvPr/>
        </p:nvSpPr>
        <p:spPr>
          <a:xfrm>
            <a:off x="4197934" y="6109534"/>
            <a:ext cx="3121512" cy="2299091"/>
          </a:xfrm>
          <a:prstGeom prst="rect">
            <a:avLst/>
          </a:prstGeom>
        </p:spPr>
        <p:txBody>
          <a:bodyPr lIns="0" tIns="0" rIns="0" bIns="0" rtlCol="0" anchor="t">
            <a:spAutoFit/>
          </a:bodyPr>
          <a:lstStyle/>
          <a:p>
            <a:pPr algn="ctr">
              <a:lnSpc>
                <a:spcPts val="2999"/>
              </a:lnSpc>
            </a:pPr>
            <a:r>
              <a:rPr lang="en-US" sz="2400" dirty="0">
                <a:solidFill>
                  <a:schemeClr val="bg1"/>
                </a:solidFill>
                <a:latin typeface="Bodoni MT" panose="02070603080606020203" pitchFamily="18" charset="0"/>
              </a:rPr>
              <a:t>Preprocessing reduces complexity of previous step through techniques like Principal Component Analysis (PCA), clustering, etc.</a:t>
            </a:r>
          </a:p>
        </p:txBody>
      </p:sp>
    </p:spTree>
    <p:extLst>
      <p:ext uri="{BB962C8B-B14F-4D97-AF65-F5344CB8AC3E}">
        <p14:creationId xmlns:p14="http://schemas.microsoft.com/office/powerpoint/2010/main" val="2074166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normAutofit/>
          </a:bodyPr>
          <a:lstStyle/>
          <a:p>
            <a:r>
              <a:rPr lang="en-US" dirty="0">
                <a:solidFill>
                  <a:schemeClr val="bg1"/>
                </a:solidFill>
                <a:latin typeface="Bodoni MT" panose="02070603080606020203" pitchFamily="18" charset="0"/>
              </a:rPr>
              <a:t>The WAF detects and mitigates web attacks in real time after HTTP request examining.</a:t>
            </a:r>
          </a:p>
          <a:p>
            <a:pPr marL="0" indent="0">
              <a:buNone/>
            </a:pP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If the user profile associated with the request is benign and a static page has been requested then will be opened without triggering otherwise malicious requests would be blocked and sent for further analysis.</a:t>
            </a:r>
          </a:p>
          <a:p>
            <a:endParaRPr lang="en-US" dirty="0">
              <a:solidFill>
                <a:schemeClr val="bg1"/>
              </a:solidFill>
              <a:latin typeface="Bodoni MT" panose="02070603080606020203" pitchFamily="18" charset="0"/>
            </a:endParaRPr>
          </a:p>
          <a:p>
            <a:endParaRPr lang="en-IN"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237029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 II. Bot Scanning:</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The request prolifered is first passed through a bot and scanning detection engine analyzes with respect to time, requested URL and socket information of requester.</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The WAF after analyzing the HTTP request then, performs some basic built in checks.</a:t>
            </a:r>
          </a:p>
          <a:p>
            <a:r>
              <a:rPr lang="en-US" dirty="0">
                <a:solidFill>
                  <a:schemeClr val="bg1"/>
                </a:solidFill>
                <a:latin typeface="Bodoni MT" panose="02070603080606020203" pitchFamily="18" charset="0"/>
              </a:rPr>
              <a:t>These are basically hard coded in the module. It includes the complicated validations such as URL encoding validations and Unicode encoding validations. </a:t>
            </a:r>
          </a:p>
          <a:p>
            <a:endParaRPr lang="en-US" dirty="0">
              <a:solidFill>
                <a:schemeClr val="bg2"/>
              </a:solidFill>
              <a:latin typeface="Bodoni MT" panose="02070603080606020203" pitchFamily="18" charset="0"/>
            </a:endParaRPr>
          </a:p>
          <a:p>
            <a:endParaRPr lang="en-IN" dirty="0">
              <a:solidFill>
                <a:schemeClr val="bg2"/>
              </a:solidFill>
              <a:latin typeface="Bodoni MT" panose="02070603080606020203" pitchFamily="18" charset="0"/>
            </a:endParaRPr>
          </a:p>
        </p:txBody>
      </p:sp>
    </p:spTree>
    <p:extLst>
      <p:ext uri="{BB962C8B-B14F-4D97-AF65-F5344CB8AC3E}">
        <p14:creationId xmlns:p14="http://schemas.microsoft.com/office/powerpoint/2010/main" val="595895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lstStyle/>
          <a:p>
            <a:r>
              <a:rPr lang="en-US" dirty="0">
                <a:solidFill>
                  <a:schemeClr val="bg1"/>
                </a:solidFill>
                <a:latin typeface="Bodoni MT" panose="02070603080606020203" pitchFamily="18" charset="0"/>
              </a:rPr>
              <a:t>If a bot or scanner is detected, the request is turned down and user will be profiled malicious.</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Furthermore for more security, the request is split in a way that the cookies are analyzed by the Cookie Analysis Engine and other HTTP parameters go to the deep learning classifier for further analysis.</a:t>
            </a:r>
          </a:p>
          <a:p>
            <a:endParaRPr lang="en-US" dirty="0">
              <a:solidFill>
                <a:schemeClr val="bg1"/>
              </a:solidFill>
              <a:latin typeface="Bodoni MT" panose="02070603080606020203" pitchFamily="18" charset="0"/>
            </a:endParaRPr>
          </a:p>
          <a:p>
            <a:endParaRPr lang="en-IN" dirty="0">
              <a:solidFill>
                <a:schemeClr val="bg2"/>
              </a:solidFill>
              <a:latin typeface="Bodoni MT" panose="02070603080606020203" pitchFamily="18" charset="0"/>
            </a:endParaRPr>
          </a:p>
        </p:txBody>
      </p:sp>
      <p:pic>
        <p:nvPicPr>
          <p:cNvPr id="6" name="Picture 5">
            <a:extLst>
              <a:ext uri="{FF2B5EF4-FFF2-40B4-BE49-F238E27FC236}">
                <a16:creationId xmlns:a16="http://schemas.microsoft.com/office/drawing/2014/main" id="{9AB6A6DB-0609-10C0-C849-9A659E17D439}"/>
              </a:ext>
            </a:extLst>
          </p:cNvPr>
          <p:cNvPicPr>
            <a:picLocks noChangeAspect="1"/>
          </p:cNvPicPr>
          <p:nvPr/>
        </p:nvPicPr>
        <p:blipFill>
          <a:blip r:embed="rId5"/>
          <a:stretch>
            <a:fillRect/>
          </a:stretch>
        </p:blipFill>
        <p:spPr>
          <a:xfrm>
            <a:off x="6172200" y="6776137"/>
            <a:ext cx="10026598" cy="3410061"/>
          </a:xfrm>
          <a:prstGeom prst="rect">
            <a:avLst/>
          </a:prstGeom>
        </p:spPr>
      </p:pic>
    </p:spTree>
    <p:extLst>
      <p:ext uri="{BB962C8B-B14F-4D97-AF65-F5344CB8AC3E}">
        <p14:creationId xmlns:p14="http://schemas.microsoft.com/office/powerpoint/2010/main" val="1389826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normAutofit/>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III. Execute matching of rules:</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Rules are expressed as Regular Expressions.</a:t>
            </a:r>
          </a:p>
          <a:p>
            <a:r>
              <a:rPr lang="en-US" dirty="0">
                <a:solidFill>
                  <a:schemeClr val="bg1"/>
                </a:solidFill>
                <a:latin typeface="Bodoni MT" panose="02070603080606020203" pitchFamily="18" charset="0"/>
              </a:rPr>
              <a:t>Each rule represents a certain type of threat which the administrator thinks to be vulnerable to the system.</a:t>
            </a:r>
          </a:p>
          <a:p>
            <a:r>
              <a:rPr lang="en-US" dirty="0">
                <a:solidFill>
                  <a:schemeClr val="bg1"/>
                </a:solidFill>
                <a:latin typeface="Bodoni MT" panose="02070603080606020203" pitchFamily="18" charset="0"/>
              </a:rPr>
              <a:t>Each rule is compared with the info. from the packet. If it matches the packet is blocked by closing the socket connection.</a:t>
            </a:r>
          </a:p>
          <a:p>
            <a:endParaRPr lang="en-US" dirty="0">
              <a:solidFill>
                <a:schemeClr val="bg2"/>
              </a:solidFill>
              <a:latin typeface="Bodoni MT" panose="02070603080606020203" pitchFamily="18" charset="0"/>
            </a:endParaRPr>
          </a:p>
          <a:p>
            <a:r>
              <a:rPr lang="en-US" dirty="0">
                <a:solidFill>
                  <a:schemeClr val="bg2"/>
                </a:solidFill>
                <a:latin typeface="Bodoni MT" panose="02070603080606020203" pitchFamily="18" charset="0"/>
              </a:rPr>
              <a:t>Eg. </a:t>
            </a:r>
            <a:r>
              <a:rPr lang="en-US" dirty="0">
                <a:solidFill>
                  <a:schemeClr val="bg1"/>
                </a:solidFill>
                <a:latin typeface="Bodoni MT" panose="02070603080606020203" pitchFamily="18" charset="0"/>
              </a:rPr>
              <a:t>Filter REMOTE ADDR ‘‘203.200.95.130’’ | REQUEST FILENAME ‘‘/bin/sh’’ ‘‘deny.</a:t>
            </a:r>
          </a:p>
        </p:txBody>
      </p:sp>
    </p:spTree>
    <p:extLst>
      <p:ext uri="{BB962C8B-B14F-4D97-AF65-F5344CB8AC3E}">
        <p14:creationId xmlns:p14="http://schemas.microsoft.com/office/powerpoint/2010/main" val="103454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normAutofit/>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IV. Logging :</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 It is an important part of a web application.</a:t>
            </a:r>
          </a:p>
          <a:p>
            <a:r>
              <a:rPr lang="en-US" dirty="0">
                <a:solidFill>
                  <a:schemeClr val="bg1"/>
                </a:solidFill>
                <a:latin typeface="Bodoni MT" panose="02070603080606020203" pitchFamily="18" charset="0"/>
              </a:rPr>
              <a:t>Logs are maintained from both sides, from client to server and back from server to client.</a:t>
            </a:r>
          </a:p>
          <a:p>
            <a:r>
              <a:rPr lang="en-US" dirty="0">
                <a:solidFill>
                  <a:schemeClr val="bg1"/>
                </a:solidFill>
              </a:rPr>
              <a:t>. </a:t>
            </a:r>
            <a:r>
              <a:rPr lang="en-US" dirty="0">
                <a:solidFill>
                  <a:schemeClr val="bg1"/>
                </a:solidFill>
                <a:latin typeface="Bodoni MT" panose="02070603080606020203" pitchFamily="18" charset="0"/>
              </a:rPr>
              <a:t>A total of 18 fields like protocol, source/destination IP address, source/destination port number, method, response status, time, etc. is being logged.</a:t>
            </a:r>
          </a:p>
          <a:p>
            <a:r>
              <a:rPr lang="en-IN" dirty="0">
                <a:solidFill>
                  <a:schemeClr val="bg1"/>
                </a:solidFill>
                <a:latin typeface="Bodoni MT" panose="02070603080606020203" pitchFamily="18" charset="0"/>
              </a:rPr>
              <a:t>Thereafter, log files are trained using the </a:t>
            </a:r>
            <a:r>
              <a:rPr lang="en-IN" u="sng" dirty="0">
                <a:solidFill>
                  <a:schemeClr val="bg1"/>
                </a:solidFill>
                <a:latin typeface="Bodoni MT" panose="02070603080606020203" pitchFamily="18" charset="0"/>
              </a:rPr>
              <a:t>Clustering Algorithms </a:t>
            </a:r>
            <a:r>
              <a:rPr lang="en-IN" dirty="0">
                <a:solidFill>
                  <a:schemeClr val="bg1"/>
                </a:solidFill>
                <a:latin typeface="Bodoni MT" panose="02070603080606020203" pitchFamily="18" charset="0"/>
              </a:rPr>
              <a:t>to detect an intrusion in the system.</a:t>
            </a:r>
          </a:p>
        </p:txBody>
      </p:sp>
    </p:spTree>
    <p:extLst>
      <p:ext uri="{BB962C8B-B14F-4D97-AF65-F5344CB8AC3E}">
        <p14:creationId xmlns:p14="http://schemas.microsoft.com/office/powerpoint/2010/main" val="480273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normAutofit/>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Process Flow:</a:t>
            </a: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p:txBody>
      </p:sp>
      <p:pic>
        <p:nvPicPr>
          <p:cNvPr id="6" name="Picture 5">
            <a:extLst>
              <a:ext uri="{FF2B5EF4-FFF2-40B4-BE49-F238E27FC236}">
                <a16:creationId xmlns:a16="http://schemas.microsoft.com/office/drawing/2014/main" id="{DC0F937F-F647-0B30-0706-99090A0715FA}"/>
              </a:ext>
            </a:extLst>
          </p:cNvPr>
          <p:cNvPicPr>
            <a:picLocks noChangeAspect="1"/>
          </p:cNvPicPr>
          <p:nvPr/>
        </p:nvPicPr>
        <p:blipFill>
          <a:blip r:embed="rId5"/>
          <a:stretch>
            <a:fillRect/>
          </a:stretch>
        </p:blipFill>
        <p:spPr>
          <a:xfrm>
            <a:off x="5146524" y="3683395"/>
            <a:ext cx="10209671" cy="6327786"/>
          </a:xfrm>
          <a:prstGeom prst="rect">
            <a:avLst/>
          </a:prstGeom>
        </p:spPr>
      </p:pic>
    </p:spTree>
    <p:extLst>
      <p:ext uri="{BB962C8B-B14F-4D97-AF65-F5344CB8AC3E}">
        <p14:creationId xmlns:p14="http://schemas.microsoft.com/office/powerpoint/2010/main" val="3678717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normAutofit lnSpcReduction="10000"/>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Clustering Algorithms :</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 The clustering algorithms use the dataset to form clusters and detect intrusions. Almost all of them work on the following two assumptions:</a:t>
            </a:r>
          </a:p>
          <a:p>
            <a:r>
              <a:rPr lang="en-US" dirty="0">
                <a:solidFill>
                  <a:schemeClr val="bg1"/>
                </a:solidFill>
                <a:latin typeface="Bodoni MT" panose="02070603080606020203" pitchFamily="18" charset="0"/>
              </a:rPr>
              <a:t> 1. The normal instances have similar properties and occur close together to form one single cluster while anomalies are far apart from them. </a:t>
            </a:r>
          </a:p>
          <a:p>
            <a:r>
              <a:rPr lang="en-US" dirty="0">
                <a:solidFill>
                  <a:schemeClr val="bg1"/>
                </a:solidFill>
                <a:latin typeface="Bodoni MT" panose="02070603080606020203" pitchFamily="18" charset="0"/>
              </a:rPr>
              <a:t>2. The number of normal instances are exceedingly large than the number of anomalies i.e. normal instances constitute around 95-98 % of the total data while anomalies constitute the rest. </a:t>
            </a:r>
            <a:endParaRPr lang="en-IN"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1982998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sp>
        <p:nvSpPr>
          <p:cNvPr id="11" name="Content Placeholder 10">
            <a:extLst>
              <a:ext uri="{FF2B5EF4-FFF2-40B4-BE49-F238E27FC236}">
                <a16:creationId xmlns:a16="http://schemas.microsoft.com/office/drawing/2014/main" id="{7946153F-95BB-85FD-9BF4-A162ADBA9ECC}"/>
              </a:ext>
            </a:extLst>
          </p:cNvPr>
          <p:cNvSpPr>
            <a:spLocks noGrp="1"/>
          </p:cNvSpPr>
          <p:nvPr>
            <p:ph idx="1"/>
          </p:nvPr>
        </p:nvSpPr>
        <p:spPr>
          <a:xfrm>
            <a:off x="5998810" y="2903838"/>
            <a:ext cx="10972800" cy="6327786"/>
          </a:xfrm>
        </p:spPr>
        <p:txBody>
          <a:bodyPr>
            <a:normAutofit/>
          </a:bodyPr>
          <a:lstStyle/>
          <a:p>
            <a:r>
              <a:rPr lang="en-US" b="1" u="sng" dirty="0">
                <a:solidFill>
                  <a:schemeClr val="bg1"/>
                </a:solidFill>
                <a:effectLst>
                  <a:outerShdw blurRad="38100" dist="38100" dir="2700000" algn="tl">
                    <a:srgbClr val="000000">
                      <a:alpha val="43137"/>
                    </a:srgbClr>
                  </a:outerShdw>
                </a:effectLst>
                <a:latin typeface="Bodoni MT" panose="02070603080606020203" pitchFamily="18" charset="0"/>
              </a:rPr>
              <a:t>Clustering Algorithms :</a:t>
            </a: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 Types of Clustering Algorithms :</a:t>
            </a:r>
          </a:p>
          <a:p>
            <a:endParaRPr lang="en-US" dirty="0">
              <a:solidFill>
                <a:schemeClr val="bg1"/>
              </a:solidFill>
              <a:latin typeface="Bodoni MT" panose="02070603080606020203" pitchFamily="18" charset="0"/>
            </a:endParaRPr>
          </a:p>
          <a:p>
            <a:pPr marL="457200" lvl="1" indent="0">
              <a:buNone/>
            </a:pPr>
            <a:endParaRPr lang="en-US" dirty="0">
              <a:solidFill>
                <a:schemeClr val="bg1"/>
              </a:solidFill>
              <a:latin typeface="Bodoni MT" panose="02070603080606020203" pitchFamily="18" charset="0"/>
            </a:endParaRPr>
          </a:p>
          <a:p>
            <a:pPr marL="0" indent="0">
              <a:buNone/>
            </a:pPr>
            <a:r>
              <a:rPr lang="en-US" dirty="0">
                <a:solidFill>
                  <a:schemeClr val="bg1"/>
                </a:solidFill>
                <a:latin typeface="Bodoni MT" panose="02070603080606020203" pitchFamily="18" charset="0"/>
              </a:rPr>
              <a:t>	1. Leonid Portnoy Algorithm</a:t>
            </a:r>
          </a:p>
          <a:p>
            <a:pPr marL="0" indent="0">
              <a:buNone/>
            </a:pPr>
            <a:endParaRPr lang="en-US" dirty="0">
              <a:solidFill>
                <a:schemeClr val="bg1"/>
              </a:solidFill>
              <a:latin typeface="Bodoni MT" panose="02070603080606020203" pitchFamily="18" charset="0"/>
            </a:endParaRPr>
          </a:p>
          <a:p>
            <a:pPr marL="400050" lvl="1" indent="0">
              <a:buNone/>
            </a:pPr>
            <a:r>
              <a:rPr lang="en-US" sz="3200" dirty="0">
                <a:solidFill>
                  <a:schemeClr val="bg1"/>
                </a:solidFill>
                <a:latin typeface="Bodoni MT" panose="02070603080606020203" pitchFamily="18" charset="0"/>
              </a:rPr>
              <a:t>     2. K Means Algorithm</a:t>
            </a:r>
          </a:p>
          <a:p>
            <a:pPr marL="400050" lvl="1" indent="0">
              <a:buNone/>
            </a:pPr>
            <a:endParaRPr lang="en-US" sz="3200" dirty="0">
              <a:solidFill>
                <a:schemeClr val="bg1"/>
              </a:solidFill>
              <a:latin typeface="Bodoni MT" panose="02070603080606020203" pitchFamily="18" charset="0"/>
            </a:endParaRPr>
          </a:p>
          <a:p>
            <a:pPr marL="400050" lvl="1" indent="0">
              <a:buNone/>
            </a:pPr>
            <a:endParaRPr lang="en-IN" sz="3200"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2004601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00"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7716730" y="1444495"/>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b="1" dirty="0">
                <a:solidFill>
                  <a:schemeClr val="bg1"/>
                </a:solidFill>
                <a:effectLst>
                  <a:outerShdw blurRad="38100" dist="38100" dir="2700000" algn="tl">
                    <a:srgbClr val="000000">
                      <a:alpha val="43137"/>
                    </a:srgbClr>
                  </a:outerShdw>
                </a:effectLst>
                <a:latin typeface="Computer Says No"/>
              </a:rPr>
              <a:t>METHODOLOGY</a:t>
            </a:r>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a:off x="10933802" y="-36374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1825457">
            <a:off x="-1911822" y="9152428"/>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IN"/>
          </a:p>
        </p:txBody>
      </p:sp>
      <p:graphicFrame>
        <p:nvGraphicFramePr>
          <p:cNvPr id="5" name="Table 4">
            <a:extLst>
              <a:ext uri="{FF2B5EF4-FFF2-40B4-BE49-F238E27FC236}">
                <a16:creationId xmlns:a16="http://schemas.microsoft.com/office/drawing/2014/main" id="{0372630D-917B-961D-24D1-FC8B7ED17CCD}"/>
              </a:ext>
            </a:extLst>
          </p:cNvPr>
          <p:cNvGraphicFramePr>
            <a:graphicFrameLocks noGrp="1"/>
          </p:cNvGraphicFramePr>
          <p:nvPr>
            <p:extLst>
              <p:ext uri="{D42A27DB-BD31-4B8C-83A1-F6EECF244321}">
                <p14:modId xmlns:p14="http://schemas.microsoft.com/office/powerpoint/2010/main" val="650116113"/>
              </p:ext>
            </p:extLst>
          </p:nvPr>
        </p:nvGraphicFramePr>
        <p:xfrm>
          <a:off x="1400430" y="1576252"/>
          <a:ext cx="14073560" cy="8378719"/>
        </p:xfrm>
        <a:graphic>
          <a:graphicData uri="http://schemas.openxmlformats.org/drawingml/2006/table">
            <a:tbl>
              <a:tblPr firstRow="1" bandRow="1">
                <a:tableStyleId>{5C22544A-7EE6-4342-B048-85BDC9FD1C3A}</a:tableStyleId>
              </a:tblPr>
              <a:tblGrid>
                <a:gridCol w="2875912">
                  <a:extLst>
                    <a:ext uri="{9D8B030D-6E8A-4147-A177-3AD203B41FA5}">
                      <a16:colId xmlns:a16="http://schemas.microsoft.com/office/drawing/2014/main" val="1683024840"/>
                    </a:ext>
                  </a:extLst>
                </a:gridCol>
                <a:gridCol w="2799412">
                  <a:extLst>
                    <a:ext uri="{9D8B030D-6E8A-4147-A177-3AD203B41FA5}">
                      <a16:colId xmlns:a16="http://schemas.microsoft.com/office/drawing/2014/main" val="1860554154"/>
                    </a:ext>
                  </a:extLst>
                </a:gridCol>
                <a:gridCol w="2799412">
                  <a:extLst>
                    <a:ext uri="{9D8B030D-6E8A-4147-A177-3AD203B41FA5}">
                      <a16:colId xmlns:a16="http://schemas.microsoft.com/office/drawing/2014/main" val="3473197199"/>
                    </a:ext>
                  </a:extLst>
                </a:gridCol>
                <a:gridCol w="2799412">
                  <a:extLst>
                    <a:ext uri="{9D8B030D-6E8A-4147-A177-3AD203B41FA5}">
                      <a16:colId xmlns:a16="http://schemas.microsoft.com/office/drawing/2014/main" val="2390890332"/>
                    </a:ext>
                  </a:extLst>
                </a:gridCol>
                <a:gridCol w="2799412">
                  <a:extLst>
                    <a:ext uri="{9D8B030D-6E8A-4147-A177-3AD203B41FA5}">
                      <a16:colId xmlns:a16="http://schemas.microsoft.com/office/drawing/2014/main" val="826090560"/>
                    </a:ext>
                  </a:extLst>
                </a:gridCol>
              </a:tblGrid>
              <a:tr h="1948256">
                <a:tc>
                  <a:txBody>
                    <a:bodyPr/>
                    <a:lstStyle/>
                    <a:p>
                      <a:pPr algn="ctr"/>
                      <a:r>
                        <a:rPr lang="en-US" sz="4000" dirty="0">
                          <a:latin typeface="Bodoni MT" panose="02070603080606020203" pitchFamily="18" charset="0"/>
                        </a:rPr>
                        <a:t>WAF</a:t>
                      </a:r>
                      <a:endParaRPr lang="en-IN" sz="4000" dirty="0">
                        <a:latin typeface="Bodoni MT" panose="02070603080606020203" pitchFamily="18" charset="0"/>
                      </a:endParaRPr>
                    </a:p>
                  </a:txBody>
                  <a:tcPr/>
                </a:tc>
                <a:tc>
                  <a:txBody>
                    <a:bodyPr/>
                    <a:lstStyle/>
                    <a:p>
                      <a:pPr algn="ctr"/>
                      <a:r>
                        <a:rPr lang="en-US" sz="4000" dirty="0">
                          <a:latin typeface="Bodoni MT" panose="02070603080606020203" pitchFamily="18" charset="0"/>
                        </a:rPr>
                        <a:t>Deployment</a:t>
                      </a:r>
                      <a:endParaRPr lang="en-IN" sz="4000" dirty="0">
                        <a:latin typeface="Bodoni MT" panose="02070603080606020203" pitchFamily="18" charset="0"/>
                      </a:endParaRPr>
                    </a:p>
                  </a:txBody>
                  <a:tcPr/>
                </a:tc>
                <a:tc>
                  <a:txBody>
                    <a:bodyPr/>
                    <a:lstStyle/>
                    <a:p>
                      <a:pPr algn="ctr"/>
                      <a:r>
                        <a:rPr lang="en-US" sz="4000" dirty="0">
                          <a:latin typeface="Bodoni MT" panose="02070603080606020203" pitchFamily="18" charset="0"/>
                        </a:rPr>
                        <a:t>Key Features</a:t>
                      </a:r>
                      <a:endParaRPr lang="en-IN" sz="4000" dirty="0">
                        <a:latin typeface="Bodoni MT" panose="02070603080606020203" pitchFamily="18" charset="0"/>
                      </a:endParaRPr>
                    </a:p>
                  </a:txBody>
                  <a:tcPr/>
                </a:tc>
                <a:tc>
                  <a:txBody>
                    <a:bodyPr/>
                    <a:lstStyle/>
                    <a:p>
                      <a:pPr algn="ctr"/>
                      <a:r>
                        <a:rPr lang="en-US" sz="4000" dirty="0">
                          <a:latin typeface="Bodoni MT" panose="02070603080606020203" pitchFamily="18" charset="0"/>
                        </a:rPr>
                        <a:t>Strengths</a:t>
                      </a:r>
                      <a:endParaRPr lang="en-IN" sz="4000" dirty="0">
                        <a:latin typeface="Bodoni MT" panose="02070603080606020203" pitchFamily="18" charset="0"/>
                      </a:endParaRPr>
                    </a:p>
                  </a:txBody>
                  <a:tcPr/>
                </a:tc>
                <a:tc>
                  <a:txBody>
                    <a:bodyPr/>
                    <a:lstStyle/>
                    <a:p>
                      <a:pPr algn="ctr"/>
                      <a:r>
                        <a:rPr lang="en-US" sz="4000" dirty="0">
                          <a:latin typeface="Bodoni MT" panose="02070603080606020203" pitchFamily="18" charset="0"/>
                        </a:rPr>
                        <a:t>Weakness</a:t>
                      </a:r>
                      <a:endParaRPr lang="en-IN" sz="4000" dirty="0">
                        <a:latin typeface="Bodoni MT" panose="02070603080606020203" pitchFamily="18" charset="0"/>
                      </a:endParaRPr>
                    </a:p>
                  </a:txBody>
                  <a:tcPr/>
                </a:tc>
                <a:extLst>
                  <a:ext uri="{0D108BD9-81ED-4DB2-BD59-A6C34878D82A}">
                    <a16:rowId xmlns:a16="http://schemas.microsoft.com/office/drawing/2014/main" val="2719616095"/>
                  </a:ext>
                </a:extLst>
              </a:tr>
              <a:tr h="1767023">
                <a:tc>
                  <a:txBody>
                    <a:bodyPr/>
                    <a:lstStyle/>
                    <a:p>
                      <a:pPr algn="ctr"/>
                      <a:r>
                        <a:rPr lang="en-IN" sz="2400" b="0" i="0" kern="1200" dirty="0">
                          <a:solidFill>
                            <a:schemeClr val="dk1"/>
                          </a:solidFill>
                          <a:effectLst/>
                          <a:latin typeface="Bodoni MT" panose="02070603080606020203" pitchFamily="18" charset="0"/>
                          <a:ea typeface="+mn-ea"/>
                          <a:cs typeface="+mn-cs"/>
                        </a:rPr>
                        <a:t>Akamai Kona Site Defender</a:t>
                      </a:r>
                      <a:endParaRPr lang="en-IN" sz="48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Cloud-based</a:t>
                      </a:r>
                      <a:endParaRPr lang="en-IN" sz="48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Global CDN, DDoS protection, bot mitigation</a:t>
                      </a:r>
                      <a:endParaRPr lang="en-IN" sz="24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Extensive global network, scalability</a:t>
                      </a:r>
                      <a:endParaRPr lang="en-IN" sz="40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Potentially higher cost, may have a learning curve</a:t>
                      </a:r>
                      <a:endParaRPr lang="en-IN" sz="2400" dirty="0">
                        <a:latin typeface="Bodoni MT" panose="02070603080606020203" pitchFamily="18" charset="0"/>
                      </a:endParaRPr>
                    </a:p>
                  </a:txBody>
                  <a:tcPr/>
                </a:tc>
                <a:extLst>
                  <a:ext uri="{0D108BD9-81ED-4DB2-BD59-A6C34878D82A}">
                    <a16:rowId xmlns:a16="http://schemas.microsoft.com/office/drawing/2014/main" val="1182898758"/>
                  </a:ext>
                </a:extLst>
              </a:tr>
              <a:tr h="1359249">
                <a:tc>
                  <a:txBody>
                    <a:bodyPr/>
                    <a:lstStyle/>
                    <a:p>
                      <a:pPr algn="ctr"/>
                      <a:r>
                        <a:rPr lang="en-IN" sz="2400" b="0" i="0" kern="1200" dirty="0">
                          <a:solidFill>
                            <a:schemeClr val="dk1"/>
                          </a:solidFill>
                          <a:effectLst/>
                          <a:latin typeface="Bodoni MT" panose="02070603080606020203" pitchFamily="18" charset="0"/>
                          <a:ea typeface="+mn-ea"/>
                          <a:cs typeface="+mn-cs"/>
                        </a:rPr>
                        <a:t>Imperva WAF</a:t>
                      </a:r>
                      <a:endParaRPr lang="en-IN" sz="24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Cloud-based &amp; On-premises</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Bot mitigation, database security, CDN integration</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Comprehensive security features, flexible deployment</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Cost can be a concern for some smaller organizations</a:t>
                      </a:r>
                      <a:endParaRPr lang="en-IN" sz="2400" dirty="0">
                        <a:latin typeface="Bodoni MT" panose="02070603080606020203" pitchFamily="18" charset="0"/>
                      </a:endParaRPr>
                    </a:p>
                  </a:txBody>
                  <a:tcPr/>
                </a:tc>
                <a:extLst>
                  <a:ext uri="{0D108BD9-81ED-4DB2-BD59-A6C34878D82A}">
                    <a16:rowId xmlns:a16="http://schemas.microsoft.com/office/drawing/2014/main" val="142597938"/>
                  </a:ext>
                </a:extLst>
              </a:tr>
              <a:tr h="1139487">
                <a:tc>
                  <a:txBody>
                    <a:bodyPr/>
                    <a:lstStyle/>
                    <a:p>
                      <a:pPr algn="ctr"/>
                      <a:r>
                        <a:rPr lang="en-IN" sz="2400" b="0" i="0" kern="1200" dirty="0">
                          <a:solidFill>
                            <a:schemeClr val="dk1"/>
                          </a:solidFill>
                          <a:effectLst/>
                          <a:latin typeface="Bodoni MT" panose="02070603080606020203" pitchFamily="18" charset="0"/>
                          <a:ea typeface="+mn-ea"/>
                          <a:cs typeface="+mn-cs"/>
                        </a:rPr>
                        <a:t>Cloudflare WAF</a:t>
                      </a:r>
                      <a:endParaRPr lang="en-IN" sz="24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Cloud-based</a:t>
                      </a:r>
                      <a:endParaRPr lang="en-IN" sz="24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Integrated CDN, performance optimization</a:t>
                      </a:r>
                      <a:endParaRPr lang="en-IN" sz="24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CDN-enhanced security, cost-effective</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Some advanced features may require additional fees</a:t>
                      </a:r>
                      <a:endParaRPr lang="en-IN" sz="2400" dirty="0">
                        <a:latin typeface="Bodoni MT" panose="02070603080606020203" pitchFamily="18" charset="0"/>
                      </a:endParaRPr>
                    </a:p>
                  </a:txBody>
                  <a:tcPr/>
                </a:tc>
                <a:extLst>
                  <a:ext uri="{0D108BD9-81ED-4DB2-BD59-A6C34878D82A}">
                    <a16:rowId xmlns:a16="http://schemas.microsoft.com/office/drawing/2014/main" val="3233721528"/>
                  </a:ext>
                </a:extLst>
              </a:tr>
              <a:tr h="1139487">
                <a:tc>
                  <a:txBody>
                    <a:bodyPr/>
                    <a:lstStyle/>
                    <a:p>
                      <a:pPr algn="ctr"/>
                      <a:r>
                        <a:rPr lang="en-IN" sz="2400" b="0" i="0" kern="1200" dirty="0">
                          <a:solidFill>
                            <a:schemeClr val="dk1"/>
                          </a:solidFill>
                          <a:effectLst/>
                          <a:latin typeface="Bodoni MT" panose="02070603080606020203" pitchFamily="18" charset="0"/>
                          <a:ea typeface="+mn-ea"/>
                          <a:cs typeface="+mn-cs"/>
                        </a:rPr>
                        <a:t>F5 Networks WAF</a:t>
                      </a:r>
                      <a:endParaRPr lang="en-IN" sz="2400" dirty="0">
                        <a:latin typeface="Bodoni MT" panose="02070603080606020203" pitchFamily="18" charset="0"/>
                      </a:endParaRPr>
                    </a:p>
                  </a:txBody>
                  <a:tcPr/>
                </a:tc>
                <a:tc>
                  <a:txBody>
                    <a:bodyPr/>
                    <a:lstStyle/>
                    <a:p>
                      <a:pPr algn="ctr"/>
                      <a:r>
                        <a:rPr lang="en-IN" sz="2400" b="0" i="0" kern="1200" dirty="0">
                          <a:solidFill>
                            <a:schemeClr val="dk1"/>
                          </a:solidFill>
                          <a:effectLst/>
                          <a:latin typeface="Bodoni MT" panose="02070603080606020203" pitchFamily="18" charset="0"/>
                          <a:ea typeface="+mn-ea"/>
                          <a:cs typeface="+mn-cs"/>
                        </a:rPr>
                        <a:t>Cloud-based &amp; On-premises</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Load balancing, application security, advanced threat protection</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Integration with Fortinet Security Fabric, security expertise</a:t>
                      </a:r>
                      <a:endParaRPr lang="en-IN" sz="2400" dirty="0">
                        <a:latin typeface="Bodoni MT" panose="02070603080606020203" pitchFamily="18" charset="0"/>
                      </a:endParaRPr>
                    </a:p>
                  </a:txBody>
                  <a:tcPr/>
                </a:tc>
                <a:tc>
                  <a:txBody>
                    <a:bodyPr/>
                    <a:lstStyle/>
                    <a:p>
                      <a:pPr algn="ctr"/>
                      <a:r>
                        <a:rPr lang="en-US" sz="2400" b="0" i="0" kern="1200" dirty="0">
                          <a:solidFill>
                            <a:schemeClr val="dk1"/>
                          </a:solidFill>
                          <a:effectLst/>
                          <a:latin typeface="Bodoni MT" panose="02070603080606020203" pitchFamily="18" charset="0"/>
                          <a:ea typeface="+mn-ea"/>
                          <a:cs typeface="+mn-cs"/>
                        </a:rPr>
                        <a:t>Complexity in configuration, may require specialized skills</a:t>
                      </a:r>
                      <a:endParaRPr lang="en-IN" sz="2400" dirty="0">
                        <a:latin typeface="Bodoni MT" panose="02070603080606020203" pitchFamily="18" charset="0"/>
                      </a:endParaRPr>
                    </a:p>
                  </a:txBody>
                  <a:tcPr/>
                </a:tc>
                <a:extLst>
                  <a:ext uri="{0D108BD9-81ED-4DB2-BD59-A6C34878D82A}">
                    <a16:rowId xmlns:a16="http://schemas.microsoft.com/office/drawing/2014/main" val="2767483249"/>
                  </a:ext>
                </a:extLst>
              </a:tr>
            </a:tbl>
          </a:graphicData>
        </a:graphic>
      </p:graphicFrame>
      <p:sp>
        <p:nvSpPr>
          <p:cNvPr id="6" name="Title 5">
            <a:extLst>
              <a:ext uri="{FF2B5EF4-FFF2-40B4-BE49-F238E27FC236}">
                <a16:creationId xmlns:a16="http://schemas.microsoft.com/office/drawing/2014/main" id="{3CE814BE-F20C-BD4E-9836-B2A382E20FBC}"/>
              </a:ext>
            </a:extLst>
          </p:cNvPr>
          <p:cNvSpPr>
            <a:spLocks noGrp="1"/>
          </p:cNvSpPr>
          <p:nvPr>
            <p:ph type="title"/>
          </p:nvPr>
        </p:nvSpPr>
        <p:spPr>
          <a:xfrm>
            <a:off x="609600" y="301495"/>
            <a:ext cx="16383000" cy="1143000"/>
          </a:xfrm>
        </p:spPr>
        <p:txBody>
          <a:bodyPr>
            <a:noAutofit/>
          </a:bodyPr>
          <a:lstStyle/>
          <a:p>
            <a:r>
              <a:rPr lang="en-US"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Comparison of WAFs</a:t>
            </a:r>
            <a:endParaRPr lang="en-IN"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p:txBody>
      </p:sp>
    </p:spTree>
    <p:extLst>
      <p:ext uri="{BB962C8B-B14F-4D97-AF65-F5344CB8AC3E}">
        <p14:creationId xmlns:p14="http://schemas.microsoft.com/office/powerpoint/2010/main" val="4144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2C6216B1-B1FD-1BEE-AFD5-EBB8435D6F9D}"/>
              </a:ext>
            </a:extLst>
          </p:cNvPr>
          <p:cNvSpPr/>
          <p:nvPr/>
        </p:nvSpPr>
        <p:spPr>
          <a:xfrm>
            <a:off x="13792200" y="-1638300"/>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N"/>
          </a:p>
        </p:txBody>
      </p:sp>
      <p:sp>
        <p:nvSpPr>
          <p:cNvPr id="11" name="Title 10">
            <a:extLst>
              <a:ext uri="{FF2B5EF4-FFF2-40B4-BE49-F238E27FC236}">
                <a16:creationId xmlns:a16="http://schemas.microsoft.com/office/drawing/2014/main" id="{BD4E003A-B934-8312-F0BD-CF0ED6FE59A2}"/>
              </a:ext>
            </a:extLst>
          </p:cNvPr>
          <p:cNvSpPr>
            <a:spLocks noGrp="1"/>
          </p:cNvSpPr>
          <p:nvPr>
            <p:ph type="title"/>
          </p:nvPr>
        </p:nvSpPr>
        <p:spPr>
          <a:xfrm>
            <a:off x="609600" y="647700"/>
            <a:ext cx="16611600" cy="1752600"/>
          </a:xfrm>
        </p:spPr>
        <p:txBody>
          <a:bodyPr>
            <a:normAutofit fontScale="90000"/>
          </a:bodyPr>
          <a:lstStyle/>
          <a:p>
            <a:r>
              <a:rPr lang="en-IN" sz="115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INTRODUCTION</a:t>
            </a:r>
          </a:p>
        </p:txBody>
      </p:sp>
      <p:sp>
        <p:nvSpPr>
          <p:cNvPr id="12" name="Content Placeholder 11">
            <a:extLst>
              <a:ext uri="{FF2B5EF4-FFF2-40B4-BE49-F238E27FC236}">
                <a16:creationId xmlns:a16="http://schemas.microsoft.com/office/drawing/2014/main" id="{D6C5385F-46CE-CE33-259F-06E2D19806A9}"/>
              </a:ext>
            </a:extLst>
          </p:cNvPr>
          <p:cNvSpPr>
            <a:spLocks noGrp="1"/>
          </p:cNvSpPr>
          <p:nvPr>
            <p:ph idx="1"/>
          </p:nvPr>
        </p:nvSpPr>
        <p:spPr>
          <a:xfrm>
            <a:off x="545690" y="2781299"/>
            <a:ext cx="16675510" cy="7159113"/>
          </a:xfrm>
        </p:spPr>
        <p:txBody>
          <a:bodyPr>
            <a:normAutofit/>
          </a:bodyPr>
          <a:lstStyle/>
          <a:p>
            <a:r>
              <a:rPr lang="en-IN" sz="3600" dirty="0">
                <a:solidFill>
                  <a:schemeClr val="bg1"/>
                </a:solidFill>
                <a:latin typeface="Bodoni MT" panose="02070603080606020203" pitchFamily="18" charset="0"/>
              </a:rPr>
              <a:t>The aim of the firewall is to protect the premises network from Internet based attacks and to provide a single choke point where security can be imposed.</a:t>
            </a:r>
          </a:p>
          <a:p>
            <a:endParaRPr lang="en-IN" sz="3600" dirty="0">
              <a:solidFill>
                <a:schemeClr val="bg1"/>
              </a:solidFill>
              <a:latin typeface="Bodoni MT" panose="02070603080606020203" pitchFamily="18" charset="0"/>
            </a:endParaRPr>
          </a:p>
          <a:p>
            <a:r>
              <a:rPr lang="en-IN" sz="3600" dirty="0">
                <a:solidFill>
                  <a:schemeClr val="bg1"/>
                </a:solidFill>
                <a:latin typeface="Bodoni MT" panose="02070603080606020203" pitchFamily="18" charset="0"/>
              </a:rPr>
              <a:t>The firewall, then, provides an additional layer of defense, insulating the internal systems from external networks.</a:t>
            </a:r>
          </a:p>
          <a:p>
            <a:endParaRPr lang="en-IN" sz="3600" dirty="0">
              <a:solidFill>
                <a:schemeClr val="bg1"/>
              </a:solidFill>
              <a:latin typeface="Bodoni MT" panose="02070603080606020203" pitchFamily="18" charset="0"/>
            </a:endParaRPr>
          </a:p>
          <a:p>
            <a:r>
              <a:rPr lang="en-IN" sz="3600" dirty="0">
                <a:solidFill>
                  <a:schemeClr val="bg1"/>
                </a:solidFill>
                <a:latin typeface="Bodoni MT" panose="02070603080606020203" pitchFamily="18" charset="0"/>
              </a:rPr>
              <a:t>The Web Application Firewall (WAF) is a security solution designed to protect web applications by filtering and monitoring incoming web traffic.</a:t>
            </a:r>
          </a:p>
          <a:p>
            <a:endParaRPr lang="en-IN" sz="3600" dirty="0">
              <a:solidFill>
                <a:schemeClr val="bg1"/>
              </a:solidFill>
              <a:latin typeface="Bodoni MT" panose="02070603080606020203" pitchFamily="18" charset="0"/>
            </a:endParaRPr>
          </a:p>
          <a:p>
            <a:r>
              <a:rPr lang="en-IN" sz="3600" dirty="0">
                <a:solidFill>
                  <a:schemeClr val="bg1"/>
                </a:solidFill>
                <a:latin typeface="Bodoni MT" panose="02070603080606020203" pitchFamily="18" charset="0"/>
              </a:rPr>
              <a:t>It safeguards web applications from a wide range of online threats, prevent data breaches, maintain user trust. </a:t>
            </a:r>
          </a:p>
        </p:txBody>
      </p:sp>
      <p:sp>
        <p:nvSpPr>
          <p:cNvPr id="14" name="Freeform 2">
            <a:extLst>
              <a:ext uri="{FF2B5EF4-FFF2-40B4-BE49-F238E27FC236}">
                <a16:creationId xmlns:a16="http://schemas.microsoft.com/office/drawing/2014/main" id="{01922435-34DD-85EC-846F-7541BA98092E}"/>
              </a:ext>
            </a:extLst>
          </p:cNvPr>
          <p:cNvSpPr/>
          <p:nvPr/>
        </p:nvSpPr>
        <p:spPr>
          <a:xfrm>
            <a:off x="-1143000" y="114300"/>
            <a:ext cx="4693752" cy="2286000"/>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IN"/>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IN"/>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IN"/>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IN"/>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en-IN"/>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IN"/>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IN"/>
          </a:p>
        </p:txBody>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b="1" dirty="0">
                <a:solidFill>
                  <a:schemeClr val="bg1"/>
                </a:solidFill>
                <a:effectLst>
                  <a:outerShdw blurRad="38100" dist="38100" dir="2700000" algn="tl">
                    <a:srgbClr val="000000">
                      <a:alpha val="43137"/>
                    </a:srgbClr>
                  </a:outerShdw>
                </a:effectLst>
                <a:latin typeface="Computer Says No"/>
              </a:rPr>
              <a:t>APPLICATIONS</a:t>
            </a:r>
          </a:p>
        </p:txBody>
      </p:sp>
      <p:sp>
        <p:nvSpPr>
          <p:cNvPr id="13" name="TextBox 13"/>
          <p:cNvSpPr txBox="1"/>
          <p:nvPr/>
        </p:nvSpPr>
        <p:spPr>
          <a:xfrm>
            <a:off x="2973860" y="5243234"/>
            <a:ext cx="3289996" cy="577081"/>
          </a:xfrm>
          <a:prstGeom prst="rect">
            <a:avLst/>
          </a:prstGeom>
        </p:spPr>
        <p:txBody>
          <a:bodyPr lIns="0" tIns="0" rIns="0" bIns="0" rtlCol="0" anchor="t">
            <a:spAutoFit/>
          </a:bodyPr>
          <a:lstStyle/>
          <a:p>
            <a:pPr marL="0" lvl="0" indent="0" algn="ctr">
              <a:lnSpc>
                <a:spcPts val="4458"/>
              </a:lnSpc>
              <a:spcBef>
                <a:spcPct val="0"/>
              </a:spcBef>
            </a:pPr>
            <a:r>
              <a:rPr lang="en-US" sz="5400" b="1" dirty="0">
                <a:solidFill>
                  <a:schemeClr val="bg1"/>
                </a:solidFill>
                <a:latin typeface="Computer Says No"/>
              </a:rPr>
              <a:t>01.</a:t>
            </a:r>
          </a:p>
        </p:txBody>
      </p:sp>
      <p:sp>
        <p:nvSpPr>
          <p:cNvPr id="14" name="TextBox 14"/>
          <p:cNvSpPr txBox="1"/>
          <p:nvPr/>
        </p:nvSpPr>
        <p:spPr>
          <a:xfrm>
            <a:off x="3059776" y="6353562"/>
            <a:ext cx="3037045" cy="3717749"/>
          </a:xfrm>
          <a:prstGeom prst="rect">
            <a:avLst/>
          </a:prstGeom>
        </p:spPr>
        <p:txBody>
          <a:bodyPr lIns="0" tIns="0" rIns="0" bIns="0" rtlCol="0" anchor="t">
            <a:spAutoFit/>
          </a:bodyPr>
          <a:lstStyle/>
          <a:p>
            <a:pPr algn="ctr">
              <a:lnSpc>
                <a:spcPts val="2439"/>
              </a:lnSpc>
            </a:pPr>
            <a:r>
              <a:rPr lang="en-US" sz="2800" b="0" i="0" dirty="0">
                <a:solidFill>
                  <a:schemeClr val="bg1"/>
                </a:solidFill>
                <a:effectLst/>
                <a:latin typeface="Bodoni MT" panose="02070603080606020203" pitchFamily="18" charset="0"/>
              </a:rPr>
              <a:t>Protect Web Apps:</a:t>
            </a:r>
          </a:p>
          <a:p>
            <a:pPr algn="ctr">
              <a:lnSpc>
                <a:spcPts val="2439"/>
              </a:lnSpc>
            </a:pPr>
            <a:endParaRPr lang="en-US" sz="2800" b="0" i="0" dirty="0">
              <a:solidFill>
                <a:schemeClr val="bg1"/>
              </a:solidFill>
              <a:effectLst/>
              <a:latin typeface="Bodoni MT" panose="02070603080606020203" pitchFamily="18" charset="0"/>
            </a:endParaRPr>
          </a:p>
          <a:p>
            <a:pPr algn="ctr">
              <a:lnSpc>
                <a:spcPts val="2439"/>
              </a:lnSpc>
            </a:pPr>
            <a:r>
              <a:rPr lang="en-US" sz="2800" b="0" i="0" dirty="0">
                <a:solidFill>
                  <a:schemeClr val="bg1"/>
                </a:solidFill>
                <a:effectLst/>
                <a:latin typeface="Bodoni MT" panose="02070603080606020203" pitchFamily="18" charset="0"/>
              </a:rPr>
              <a:t>WAFs are primarily used to safeguard web applications from a wide range of online threats, including SQL injection, cross-site scripting (XSS), and other common attacks.</a:t>
            </a:r>
            <a:endParaRPr lang="en-US" sz="2800" dirty="0">
              <a:solidFill>
                <a:schemeClr val="bg1"/>
              </a:solidFill>
              <a:latin typeface="Bodoni MT" panose="02070603080606020203" pitchFamily="18" charset="0"/>
            </a:endParaRPr>
          </a:p>
        </p:txBody>
      </p:sp>
      <p:sp>
        <p:nvSpPr>
          <p:cNvPr id="15" name="TextBox 15"/>
          <p:cNvSpPr txBox="1"/>
          <p:nvPr/>
        </p:nvSpPr>
        <p:spPr>
          <a:xfrm>
            <a:off x="7837434" y="5219997"/>
            <a:ext cx="3289996" cy="577081"/>
          </a:xfrm>
          <a:prstGeom prst="rect">
            <a:avLst/>
          </a:prstGeom>
        </p:spPr>
        <p:txBody>
          <a:bodyPr lIns="0" tIns="0" rIns="0" bIns="0" rtlCol="0" anchor="t">
            <a:spAutoFit/>
          </a:bodyPr>
          <a:lstStyle/>
          <a:p>
            <a:pPr marL="0" lvl="0" indent="0" algn="ctr">
              <a:lnSpc>
                <a:spcPts val="4458"/>
              </a:lnSpc>
              <a:spcBef>
                <a:spcPct val="0"/>
              </a:spcBef>
            </a:pPr>
            <a:r>
              <a:rPr lang="en-US" sz="5400" b="1" dirty="0">
                <a:solidFill>
                  <a:schemeClr val="bg1"/>
                </a:solidFill>
                <a:latin typeface="Computer Says No"/>
              </a:rPr>
              <a:t>02.</a:t>
            </a:r>
          </a:p>
        </p:txBody>
      </p:sp>
      <p:sp>
        <p:nvSpPr>
          <p:cNvPr id="16" name="TextBox 16"/>
          <p:cNvSpPr txBox="1"/>
          <p:nvPr/>
        </p:nvSpPr>
        <p:spPr>
          <a:xfrm>
            <a:off x="12574252" y="5216014"/>
            <a:ext cx="3289996" cy="577081"/>
          </a:xfrm>
          <a:prstGeom prst="rect">
            <a:avLst/>
          </a:prstGeom>
        </p:spPr>
        <p:txBody>
          <a:bodyPr lIns="0" tIns="0" rIns="0" bIns="0" rtlCol="0" anchor="t">
            <a:spAutoFit/>
          </a:bodyPr>
          <a:lstStyle/>
          <a:p>
            <a:pPr marL="0" lvl="0" indent="0" algn="ctr">
              <a:lnSpc>
                <a:spcPts val="4458"/>
              </a:lnSpc>
              <a:spcBef>
                <a:spcPct val="0"/>
              </a:spcBef>
            </a:pPr>
            <a:r>
              <a:rPr lang="en-US" sz="5400" b="1" dirty="0">
                <a:solidFill>
                  <a:schemeClr val="bg1"/>
                </a:solidFill>
                <a:latin typeface="Computer Says No"/>
              </a:rPr>
              <a:t>03.</a:t>
            </a:r>
          </a:p>
        </p:txBody>
      </p:sp>
      <p:sp>
        <p:nvSpPr>
          <p:cNvPr id="17" name="TextBox 17"/>
          <p:cNvSpPr txBox="1"/>
          <p:nvPr/>
        </p:nvSpPr>
        <p:spPr>
          <a:xfrm>
            <a:off x="7963910" y="6302306"/>
            <a:ext cx="3037045" cy="3717749"/>
          </a:xfrm>
          <a:prstGeom prst="rect">
            <a:avLst/>
          </a:prstGeom>
        </p:spPr>
        <p:txBody>
          <a:bodyPr lIns="0" tIns="0" rIns="0" bIns="0" rtlCol="0" anchor="t">
            <a:spAutoFit/>
          </a:bodyPr>
          <a:lstStyle/>
          <a:p>
            <a:pPr algn="ctr">
              <a:lnSpc>
                <a:spcPts val="2439"/>
              </a:lnSpc>
            </a:pPr>
            <a:r>
              <a:rPr lang="en-US" sz="2800" b="0" i="0" dirty="0">
                <a:solidFill>
                  <a:schemeClr val="bg1"/>
                </a:solidFill>
                <a:effectLst/>
                <a:latin typeface="Bodoni MT" panose="02070603080606020203" pitchFamily="18" charset="0"/>
              </a:rPr>
              <a:t>DDoS Mitigation :</a:t>
            </a:r>
          </a:p>
          <a:p>
            <a:pPr algn="ctr">
              <a:lnSpc>
                <a:spcPts val="2439"/>
              </a:lnSpc>
            </a:pPr>
            <a:endParaRPr lang="en-US" sz="2800" b="0" i="0" dirty="0">
              <a:solidFill>
                <a:schemeClr val="bg1"/>
              </a:solidFill>
              <a:effectLst/>
              <a:latin typeface="Bodoni MT" panose="02070603080606020203" pitchFamily="18" charset="0"/>
            </a:endParaRPr>
          </a:p>
          <a:p>
            <a:pPr algn="ctr">
              <a:lnSpc>
                <a:spcPts val="2439"/>
              </a:lnSpc>
            </a:pPr>
            <a:r>
              <a:rPr lang="en-US" sz="2800" b="0" i="0" dirty="0">
                <a:solidFill>
                  <a:schemeClr val="bg1"/>
                </a:solidFill>
                <a:effectLst/>
                <a:latin typeface="Bodoni MT" panose="02070603080606020203" pitchFamily="18" charset="0"/>
              </a:rPr>
              <a:t>WAFs often include DDoS protection capabilities, helping to mitigate and minimize the impact of distributed denial of service attacks on web applications.</a:t>
            </a:r>
            <a:endParaRPr lang="en-US" sz="2800" dirty="0">
              <a:solidFill>
                <a:schemeClr val="bg1"/>
              </a:solidFill>
              <a:latin typeface="Bodoni MT" panose="02070603080606020203" pitchFamily="18" charset="0"/>
            </a:endParaRPr>
          </a:p>
        </p:txBody>
      </p:sp>
      <p:sp>
        <p:nvSpPr>
          <p:cNvPr id="18" name="TextBox 18"/>
          <p:cNvSpPr txBox="1"/>
          <p:nvPr/>
        </p:nvSpPr>
        <p:spPr>
          <a:xfrm>
            <a:off x="12827203" y="6439878"/>
            <a:ext cx="3037045" cy="3717749"/>
          </a:xfrm>
          <a:prstGeom prst="rect">
            <a:avLst/>
          </a:prstGeom>
        </p:spPr>
        <p:txBody>
          <a:bodyPr lIns="0" tIns="0" rIns="0" bIns="0" rtlCol="0" anchor="t">
            <a:spAutoFit/>
          </a:bodyPr>
          <a:lstStyle/>
          <a:p>
            <a:pPr algn="ctr">
              <a:lnSpc>
                <a:spcPts val="2439"/>
              </a:lnSpc>
            </a:pPr>
            <a:r>
              <a:rPr lang="en-US" sz="2800" b="0" i="0" dirty="0">
                <a:solidFill>
                  <a:schemeClr val="bg1"/>
                </a:solidFill>
                <a:effectLst/>
                <a:latin typeface="Bodoni MT" panose="02070603080606020203" pitchFamily="18" charset="0"/>
              </a:rPr>
              <a:t>Security:</a:t>
            </a:r>
          </a:p>
          <a:p>
            <a:pPr algn="ctr">
              <a:lnSpc>
                <a:spcPts val="2439"/>
              </a:lnSpc>
            </a:pPr>
            <a:endParaRPr lang="en-US" sz="2800" b="0" i="0" dirty="0">
              <a:solidFill>
                <a:schemeClr val="bg1"/>
              </a:solidFill>
              <a:effectLst/>
              <a:latin typeface="Bodoni MT" panose="02070603080606020203" pitchFamily="18" charset="0"/>
            </a:endParaRPr>
          </a:p>
          <a:p>
            <a:pPr algn="ctr">
              <a:lnSpc>
                <a:spcPts val="2439"/>
              </a:lnSpc>
            </a:pPr>
            <a:r>
              <a:rPr lang="en-US" sz="2800" b="0" i="0" dirty="0">
                <a:solidFill>
                  <a:schemeClr val="bg1"/>
                </a:solidFill>
                <a:effectLst/>
                <a:latin typeface="Bodoni MT" panose="02070603080606020203" pitchFamily="18" charset="0"/>
              </a:rPr>
              <a:t>WAFs are used to achieve regulatory compliance (e.g., PCI DSS) by adding an additional layer of security to web applications, ensuring data protection and privacy.</a:t>
            </a:r>
            <a:endParaRPr lang="en-US" sz="2800" dirty="0">
              <a:solidFill>
                <a:schemeClr val="bg1"/>
              </a:solidFill>
              <a:latin typeface="Bodoni MT" panose="02070603080606020203"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669309" y="4679554"/>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5400000">
            <a:off x="8368383" y="4697989"/>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IN"/>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IN"/>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IN"/>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IN"/>
          </a:p>
        </p:txBody>
      </p:sp>
      <p:sp>
        <p:nvSpPr>
          <p:cNvPr id="10" name="Freeform 10"/>
          <p:cNvSpPr/>
          <p:nvPr/>
        </p:nvSpPr>
        <p:spPr>
          <a:xfrm>
            <a:off x="12049021" y="3564457"/>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txBody>
          <a:bodyPr/>
          <a:lstStyle/>
          <a:p>
            <a:endParaRPr lang="en-IN"/>
          </a:p>
        </p:txBody>
      </p:sp>
      <p:sp>
        <p:nvSpPr>
          <p:cNvPr id="11" name="Freeform 11"/>
          <p:cNvSpPr/>
          <p:nvPr/>
        </p:nvSpPr>
        <p:spPr>
          <a:xfrm>
            <a:off x="5415460" y="3543884"/>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txBody>
          <a:bodyPr/>
          <a:lstStyle/>
          <a:p>
            <a:endParaRPr lang="en-IN"/>
          </a:p>
        </p:txBody>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b="1" dirty="0">
                <a:solidFill>
                  <a:schemeClr val="bg1"/>
                </a:solidFill>
                <a:effectLst>
                  <a:outerShdw blurRad="38100" dist="38100" dir="2700000" algn="tl">
                    <a:srgbClr val="000000">
                      <a:alpha val="43137"/>
                    </a:srgbClr>
                  </a:outerShdw>
                </a:effectLst>
                <a:latin typeface="Computer Says No"/>
              </a:rPr>
              <a:t>APPLICATIONS</a:t>
            </a:r>
          </a:p>
        </p:txBody>
      </p:sp>
      <p:sp>
        <p:nvSpPr>
          <p:cNvPr id="13" name="TextBox 13"/>
          <p:cNvSpPr txBox="1"/>
          <p:nvPr/>
        </p:nvSpPr>
        <p:spPr>
          <a:xfrm>
            <a:off x="4558633" y="5396212"/>
            <a:ext cx="3289996" cy="577081"/>
          </a:xfrm>
          <a:prstGeom prst="rect">
            <a:avLst/>
          </a:prstGeom>
        </p:spPr>
        <p:txBody>
          <a:bodyPr lIns="0" tIns="0" rIns="0" bIns="0" rtlCol="0" anchor="t">
            <a:spAutoFit/>
          </a:bodyPr>
          <a:lstStyle/>
          <a:p>
            <a:pPr marL="0" lvl="0" indent="0" algn="ctr">
              <a:lnSpc>
                <a:spcPts val="4458"/>
              </a:lnSpc>
              <a:spcBef>
                <a:spcPct val="0"/>
              </a:spcBef>
            </a:pPr>
            <a:r>
              <a:rPr lang="en-US" sz="5400" b="1" dirty="0">
                <a:solidFill>
                  <a:schemeClr val="bg1"/>
                </a:solidFill>
                <a:latin typeface="Computer Says No"/>
              </a:rPr>
              <a:t>04.</a:t>
            </a:r>
          </a:p>
        </p:txBody>
      </p:sp>
      <p:sp>
        <p:nvSpPr>
          <p:cNvPr id="14" name="TextBox 14"/>
          <p:cNvSpPr txBox="1"/>
          <p:nvPr/>
        </p:nvSpPr>
        <p:spPr>
          <a:xfrm>
            <a:off x="4558633" y="6369009"/>
            <a:ext cx="3037045" cy="3716210"/>
          </a:xfrm>
          <a:prstGeom prst="rect">
            <a:avLst/>
          </a:prstGeom>
        </p:spPr>
        <p:txBody>
          <a:bodyPr lIns="0" tIns="0" rIns="0" bIns="0" rtlCol="0" anchor="t">
            <a:spAutoFit/>
          </a:bodyPr>
          <a:lstStyle/>
          <a:p>
            <a:pPr algn="ctr">
              <a:lnSpc>
                <a:spcPts val="2439"/>
              </a:lnSpc>
            </a:pPr>
            <a:r>
              <a:rPr lang="en-US" sz="2800" dirty="0">
                <a:solidFill>
                  <a:schemeClr val="bg1"/>
                </a:solidFill>
                <a:latin typeface="Bodoni MT" panose="02070603080606020203" pitchFamily="18" charset="0"/>
              </a:rPr>
              <a:t>Application layer security</a:t>
            </a:r>
            <a:r>
              <a:rPr lang="en-US" sz="2800" b="0" i="0" dirty="0">
                <a:solidFill>
                  <a:schemeClr val="bg1"/>
                </a:solidFill>
                <a:effectLst/>
                <a:latin typeface="Bodoni MT" panose="02070603080606020203" pitchFamily="18" charset="0"/>
              </a:rPr>
              <a:t>:</a:t>
            </a:r>
          </a:p>
          <a:p>
            <a:pPr algn="ctr">
              <a:lnSpc>
                <a:spcPts val="2439"/>
              </a:lnSpc>
            </a:pPr>
            <a:endParaRPr lang="en-US" sz="2800" b="0" i="0" dirty="0">
              <a:solidFill>
                <a:schemeClr val="bg1"/>
              </a:solidFill>
              <a:effectLst/>
              <a:latin typeface="Bodoni MT" panose="02070603080606020203" pitchFamily="18" charset="0"/>
            </a:endParaRPr>
          </a:p>
          <a:p>
            <a:pPr algn="ctr">
              <a:lnSpc>
                <a:spcPts val="2439"/>
              </a:lnSpc>
            </a:pPr>
            <a:r>
              <a:rPr lang="en-US" sz="2800" b="0" i="0" dirty="0">
                <a:solidFill>
                  <a:schemeClr val="bg1"/>
                </a:solidFill>
                <a:effectLst/>
                <a:latin typeface="Bodoni MT" panose="02070603080606020203" pitchFamily="18" charset="0"/>
              </a:rPr>
              <a:t>They protect the application layer of web services, enhancing security by detecting and blocking malicious traffic before it reaches the application.</a:t>
            </a:r>
            <a:endParaRPr lang="en-US" sz="2800" dirty="0">
              <a:solidFill>
                <a:schemeClr val="bg1"/>
              </a:solidFill>
              <a:latin typeface="Bodoni MT" panose="02070603080606020203" pitchFamily="18" charset="0"/>
            </a:endParaRPr>
          </a:p>
        </p:txBody>
      </p:sp>
      <p:sp>
        <p:nvSpPr>
          <p:cNvPr id="15" name="TextBox 15"/>
          <p:cNvSpPr txBox="1"/>
          <p:nvPr/>
        </p:nvSpPr>
        <p:spPr>
          <a:xfrm>
            <a:off x="11260587" y="5414594"/>
            <a:ext cx="3289996" cy="577081"/>
          </a:xfrm>
          <a:prstGeom prst="rect">
            <a:avLst/>
          </a:prstGeom>
        </p:spPr>
        <p:txBody>
          <a:bodyPr lIns="0" tIns="0" rIns="0" bIns="0" rtlCol="0" anchor="t">
            <a:spAutoFit/>
          </a:bodyPr>
          <a:lstStyle/>
          <a:p>
            <a:pPr marL="0" lvl="0" indent="0" algn="ctr">
              <a:lnSpc>
                <a:spcPts val="4458"/>
              </a:lnSpc>
              <a:spcBef>
                <a:spcPct val="0"/>
              </a:spcBef>
            </a:pPr>
            <a:r>
              <a:rPr lang="en-US" sz="5400" b="1" dirty="0">
                <a:solidFill>
                  <a:schemeClr val="bg1"/>
                </a:solidFill>
                <a:latin typeface="Computer Says No"/>
              </a:rPr>
              <a:t>05.</a:t>
            </a:r>
          </a:p>
        </p:txBody>
      </p:sp>
      <p:sp>
        <p:nvSpPr>
          <p:cNvPr id="17" name="TextBox 17"/>
          <p:cNvSpPr txBox="1"/>
          <p:nvPr/>
        </p:nvSpPr>
        <p:spPr>
          <a:xfrm>
            <a:off x="11513538" y="6540983"/>
            <a:ext cx="3037045" cy="3100657"/>
          </a:xfrm>
          <a:prstGeom prst="rect">
            <a:avLst/>
          </a:prstGeom>
        </p:spPr>
        <p:txBody>
          <a:bodyPr lIns="0" tIns="0" rIns="0" bIns="0" rtlCol="0" anchor="t">
            <a:spAutoFit/>
          </a:bodyPr>
          <a:lstStyle/>
          <a:p>
            <a:pPr algn="ctr">
              <a:lnSpc>
                <a:spcPts val="2439"/>
              </a:lnSpc>
            </a:pPr>
            <a:r>
              <a:rPr lang="en-US" sz="2800" dirty="0">
                <a:solidFill>
                  <a:schemeClr val="bg1"/>
                </a:solidFill>
                <a:latin typeface="Bodoni MT" panose="02070603080606020203" pitchFamily="18" charset="0"/>
              </a:rPr>
              <a:t>Bot</a:t>
            </a:r>
            <a:r>
              <a:rPr lang="en-US" sz="2800" b="0" i="0" dirty="0">
                <a:solidFill>
                  <a:schemeClr val="bg1"/>
                </a:solidFill>
                <a:effectLst/>
                <a:latin typeface="Bodoni MT" panose="02070603080606020203" pitchFamily="18" charset="0"/>
              </a:rPr>
              <a:t> Mitigation :</a:t>
            </a:r>
          </a:p>
          <a:p>
            <a:pPr algn="ctr">
              <a:lnSpc>
                <a:spcPts val="2439"/>
              </a:lnSpc>
            </a:pPr>
            <a:endParaRPr lang="en-US" sz="2800" b="0" i="0" dirty="0">
              <a:solidFill>
                <a:schemeClr val="bg1"/>
              </a:solidFill>
              <a:effectLst/>
              <a:latin typeface="Bodoni MT" panose="02070603080606020203" pitchFamily="18" charset="0"/>
            </a:endParaRPr>
          </a:p>
          <a:p>
            <a:pPr algn="ctr">
              <a:lnSpc>
                <a:spcPts val="2439"/>
              </a:lnSpc>
            </a:pPr>
            <a:r>
              <a:rPr lang="en-US" sz="2800" b="0" i="0" dirty="0">
                <a:solidFill>
                  <a:schemeClr val="bg1"/>
                </a:solidFill>
                <a:effectLst/>
                <a:latin typeface="Bodoni MT" panose="02070603080606020203" pitchFamily="18" charset="0"/>
              </a:rPr>
              <a:t>WAFs can identify and block malicious bots, ensuring that web applications are not exploited by automated scripts for fraudulent purposes.</a:t>
            </a:r>
            <a:endParaRPr lang="en-US" sz="2800"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350224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IN" dirty="0"/>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txBody>
          <a:bodyPr/>
          <a:lstStyle/>
          <a:p>
            <a:endParaRPr lang="en-IN"/>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5"/>
            <a:stretch>
              <a:fillRect/>
            </a:stretch>
          </a:blipFill>
        </p:spPr>
        <p:txBody>
          <a:bodyPr/>
          <a:lstStyle/>
          <a:p>
            <a:endParaRPr lang="en-IN"/>
          </a:p>
        </p:txBody>
      </p:sp>
      <p:sp>
        <p:nvSpPr>
          <p:cNvPr id="21" name="Title 20">
            <a:extLst>
              <a:ext uri="{FF2B5EF4-FFF2-40B4-BE49-F238E27FC236}">
                <a16:creationId xmlns:a16="http://schemas.microsoft.com/office/drawing/2014/main" id="{A9069361-E7A9-0440-2154-EA1F7F285838}"/>
              </a:ext>
            </a:extLst>
          </p:cNvPr>
          <p:cNvSpPr>
            <a:spLocks noGrp="1"/>
          </p:cNvSpPr>
          <p:nvPr>
            <p:ph type="title"/>
          </p:nvPr>
        </p:nvSpPr>
        <p:spPr>
          <a:xfrm>
            <a:off x="1447800" y="354041"/>
            <a:ext cx="13258800" cy="1587924"/>
          </a:xfrm>
        </p:spPr>
        <p:txBody>
          <a:bodyPr>
            <a:normAutofit/>
          </a:bodyPr>
          <a:lstStyle/>
          <a:p>
            <a:r>
              <a:rPr lang="en-US"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ADVANTAGES</a:t>
            </a:r>
            <a:endParaRPr lang="en-IN"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p:txBody>
      </p:sp>
      <p:sp>
        <p:nvSpPr>
          <p:cNvPr id="22" name="Content Placeholder 21">
            <a:extLst>
              <a:ext uri="{FF2B5EF4-FFF2-40B4-BE49-F238E27FC236}">
                <a16:creationId xmlns:a16="http://schemas.microsoft.com/office/drawing/2014/main" id="{60597AB6-6248-44B4-5679-EC87F33DED14}"/>
              </a:ext>
            </a:extLst>
          </p:cNvPr>
          <p:cNvSpPr>
            <a:spLocks noGrp="1"/>
          </p:cNvSpPr>
          <p:nvPr>
            <p:ph idx="1"/>
          </p:nvPr>
        </p:nvSpPr>
        <p:spPr>
          <a:xfrm>
            <a:off x="609600" y="2552700"/>
            <a:ext cx="14097000" cy="7162800"/>
          </a:xfrm>
        </p:spPr>
        <p:txBody>
          <a:bodyPr/>
          <a:lstStyle/>
          <a:p>
            <a:pPr algn="l">
              <a:buFont typeface="+mj-lt"/>
              <a:buAutoNum type="arabicPeriod"/>
            </a:pPr>
            <a:r>
              <a:rPr lang="en-US" b="1" i="0" dirty="0">
                <a:solidFill>
                  <a:schemeClr val="bg1"/>
                </a:solidFill>
                <a:effectLst/>
                <a:latin typeface="Bodoni MT" panose="02070603080606020203" pitchFamily="18" charset="0"/>
              </a:rPr>
              <a:t>Protection from Web Attacks</a:t>
            </a:r>
            <a:r>
              <a:rPr lang="en-US" b="0" i="0" dirty="0">
                <a:solidFill>
                  <a:schemeClr val="bg1"/>
                </a:solidFill>
                <a:effectLst/>
                <a:latin typeface="Bodoni MT" panose="02070603080606020203" pitchFamily="18" charset="0"/>
              </a:rPr>
              <a:t>: WAFs prevent common web attacks like SQL injection and XSS, enhancing web application security.</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1" i="0" dirty="0">
                <a:solidFill>
                  <a:schemeClr val="bg1"/>
                </a:solidFill>
                <a:effectLst/>
                <a:latin typeface="Bodoni MT" panose="02070603080606020203" pitchFamily="18" charset="0"/>
              </a:rPr>
              <a:t>Traffic Inspection</a:t>
            </a:r>
            <a:r>
              <a:rPr lang="en-US" b="0" i="0" dirty="0">
                <a:solidFill>
                  <a:schemeClr val="bg1"/>
                </a:solidFill>
                <a:effectLst/>
                <a:latin typeface="Bodoni MT" panose="02070603080606020203" pitchFamily="18" charset="0"/>
              </a:rPr>
              <a:t>: They inspect incoming and outgoing web traffic, allowing for real-time threat detection and blocking.</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1" i="0" dirty="0">
                <a:solidFill>
                  <a:schemeClr val="bg1"/>
                </a:solidFill>
                <a:effectLst/>
                <a:latin typeface="Bodoni MT" panose="02070603080606020203" pitchFamily="18" charset="0"/>
              </a:rPr>
              <a:t>Compliance Assistance</a:t>
            </a:r>
            <a:r>
              <a:rPr lang="en-US" b="0" i="0" dirty="0">
                <a:solidFill>
                  <a:schemeClr val="bg1"/>
                </a:solidFill>
                <a:effectLst/>
                <a:latin typeface="Bodoni MT" panose="02070603080606020203" pitchFamily="18" charset="0"/>
              </a:rPr>
              <a:t>: WAFs help organizations achieve regulatory compliance, such as PCI DSS, by providing a layer of security.</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1" i="0" dirty="0">
                <a:solidFill>
                  <a:schemeClr val="bg1"/>
                </a:solidFill>
                <a:effectLst/>
                <a:latin typeface="Bodoni MT" panose="02070603080606020203" pitchFamily="18" charset="0"/>
              </a:rPr>
              <a:t>DDoS Mitigation</a:t>
            </a:r>
            <a:r>
              <a:rPr lang="en-US" b="0" i="0" dirty="0">
                <a:solidFill>
                  <a:schemeClr val="bg1"/>
                </a:solidFill>
                <a:effectLst/>
                <a:latin typeface="Bodoni MT" panose="02070603080606020203" pitchFamily="18" charset="0"/>
              </a:rPr>
              <a:t>: Many WAFs offer DDoS protection, safeguarding against distributed denial of service attacks and ensuring web application availability.</a:t>
            </a:r>
          </a:p>
          <a:p>
            <a:endParaRPr lang="en-IN" dirty="0">
              <a:solidFill>
                <a:schemeClr val="bg1"/>
              </a:solidFill>
              <a:latin typeface="Bodoni MT" panose="02070603080606020203"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en-IN"/>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txBody>
          <a:bodyPr/>
          <a:lstStyle/>
          <a:p>
            <a:endParaRPr lang="en-IN"/>
          </a:p>
        </p:txBody>
      </p:sp>
      <p:sp>
        <p:nvSpPr>
          <p:cNvPr id="21" name="Title 20">
            <a:extLst>
              <a:ext uri="{FF2B5EF4-FFF2-40B4-BE49-F238E27FC236}">
                <a16:creationId xmlns:a16="http://schemas.microsoft.com/office/drawing/2014/main" id="{A9069361-E7A9-0440-2154-EA1F7F285838}"/>
              </a:ext>
            </a:extLst>
          </p:cNvPr>
          <p:cNvSpPr>
            <a:spLocks noGrp="1"/>
          </p:cNvSpPr>
          <p:nvPr>
            <p:ph type="title"/>
          </p:nvPr>
        </p:nvSpPr>
        <p:spPr>
          <a:xfrm>
            <a:off x="1447800" y="354041"/>
            <a:ext cx="13258800" cy="1587924"/>
          </a:xfrm>
        </p:spPr>
        <p:txBody>
          <a:bodyPr>
            <a:normAutofit/>
          </a:bodyPr>
          <a:lstStyle/>
          <a:p>
            <a:r>
              <a:rPr lang="en-US"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DISADVANTAGES</a:t>
            </a:r>
            <a:endParaRPr lang="en-IN"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p:txBody>
      </p:sp>
      <p:sp>
        <p:nvSpPr>
          <p:cNvPr id="22" name="Content Placeholder 21">
            <a:extLst>
              <a:ext uri="{FF2B5EF4-FFF2-40B4-BE49-F238E27FC236}">
                <a16:creationId xmlns:a16="http://schemas.microsoft.com/office/drawing/2014/main" id="{60597AB6-6248-44B4-5679-EC87F33DED14}"/>
              </a:ext>
            </a:extLst>
          </p:cNvPr>
          <p:cNvSpPr>
            <a:spLocks noGrp="1"/>
          </p:cNvSpPr>
          <p:nvPr>
            <p:ph idx="1"/>
          </p:nvPr>
        </p:nvSpPr>
        <p:spPr>
          <a:xfrm>
            <a:off x="609600" y="2552700"/>
            <a:ext cx="14097000" cy="7162800"/>
          </a:xfrm>
        </p:spPr>
        <p:txBody>
          <a:bodyPr/>
          <a:lstStyle/>
          <a:p>
            <a:pPr algn="l">
              <a:buFont typeface="+mj-lt"/>
              <a:buAutoNum type="arabicPeriod"/>
            </a:pPr>
            <a:r>
              <a:rPr lang="en-US" b="1" i="0" dirty="0">
                <a:solidFill>
                  <a:schemeClr val="bg1"/>
                </a:solidFill>
                <a:effectLst/>
                <a:latin typeface="Bodoni MT" panose="02070603080606020203" pitchFamily="18" charset="0"/>
              </a:rPr>
              <a:t>False Positives</a:t>
            </a:r>
            <a:r>
              <a:rPr lang="en-US" b="0" i="0" dirty="0">
                <a:solidFill>
                  <a:schemeClr val="bg1"/>
                </a:solidFill>
                <a:effectLst/>
                <a:latin typeface="Bodoni MT" panose="02070603080606020203" pitchFamily="18" charset="0"/>
              </a:rPr>
              <a:t>: WAFs can generate false positive alerts, potentially blocking legitimate traffic and causing disruptions.</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1" i="0" dirty="0">
                <a:solidFill>
                  <a:schemeClr val="bg1"/>
                </a:solidFill>
                <a:effectLst/>
                <a:latin typeface="Bodoni MT" panose="02070603080606020203" pitchFamily="18" charset="0"/>
              </a:rPr>
              <a:t>Complex Configuration</a:t>
            </a:r>
            <a:r>
              <a:rPr lang="en-US" b="0" i="0" dirty="0">
                <a:solidFill>
                  <a:schemeClr val="bg1"/>
                </a:solidFill>
                <a:effectLst/>
                <a:latin typeface="Bodoni MT" panose="02070603080606020203" pitchFamily="18" charset="0"/>
              </a:rPr>
              <a:t>: Configuring WAF rules can be complex, requiring expertise to fine-tune settings effectively.</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1" i="0" dirty="0">
                <a:solidFill>
                  <a:schemeClr val="bg1"/>
                </a:solidFill>
                <a:effectLst/>
                <a:latin typeface="Bodoni MT" panose="02070603080606020203" pitchFamily="18" charset="0"/>
              </a:rPr>
              <a:t>Resource Overhead</a:t>
            </a:r>
            <a:r>
              <a:rPr lang="en-US" b="0" i="0" dirty="0">
                <a:solidFill>
                  <a:schemeClr val="bg1"/>
                </a:solidFill>
                <a:effectLst/>
                <a:latin typeface="Bodoni MT" panose="02070603080606020203" pitchFamily="18" charset="0"/>
              </a:rPr>
              <a:t>: Implementing WAFs can introduce latency and consume server resources, impacting application performance.</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1" i="0" dirty="0">
                <a:solidFill>
                  <a:schemeClr val="bg1"/>
                </a:solidFill>
                <a:effectLst/>
                <a:latin typeface="Bodoni MT" panose="02070603080606020203" pitchFamily="18" charset="0"/>
              </a:rPr>
              <a:t>Cost</a:t>
            </a:r>
            <a:r>
              <a:rPr lang="en-US" b="0" i="0" dirty="0">
                <a:solidFill>
                  <a:schemeClr val="bg1"/>
                </a:solidFill>
                <a:effectLst/>
                <a:latin typeface="Bodoni MT" panose="02070603080606020203" pitchFamily="18" charset="0"/>
              </a:rPr>
              <a:t>: Some WAF solutions can be costly, especially for organizations with limited budgets, leading to increased operational expenses.</a:t>
            </a:r>
          </a:p>
        </p:txBody>
      </p:sp>
    </p:spTree>
    <p:extLst>
      <p:ext uri="{BB962C8B-B14F-4D97-AF65-F5344CB8AC3E}">
        <p14:creationId xmlns:p14="http://schemas.microsoft.com/office/powerpoint/2010/main" val="9455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en-IN"/>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txBody>
          <a:bodyPr/>
          <a:lstStyle/>
          <a:p>
            <a:endParaRPr lang="en-IN"/>
          </a:p>
        </p:txBody>
      </p:sp>
      <p:sp>
        <p:nvSpPr>
          <p:cNvPr id="21" name="Title 20">
            <a:extLst>
              <a:ext uri="{FF2B5EF4-FFF2-40B4-BE49-F238E27FC236}">
                <a16:creationId xmlns:a16="http://schemas.microsoft.com/office/drawing/2014/main" id="{A9069361-E7A9-0440-2154-EA1F7F285838}"/>
              </a:ext>
            </a:extLst>
          </p:cNvPr>
          <p:cNvSpPr>
            <a:spLocks noGrp="1"/>
          </p:cNvSpPr>
          <p:nvPr>
            <p:ph type="title"/>
          </p:nvPr>
        </p:nvSpPr>
        <p:spPr>
          <a:xfrm>
            <a:off x="1447800" y="354041"/>
            <a:ext cx="13258800" cy="1587924"/>
          </a:xfrm>
        </p:spPr>
        <p:txBody>
          <a:bodyPr>
            <a:normAutofit/>
          </a:bodyPr>
          <a:lstStyle/>
          <a:p>
            <a:r>
              <a:rPr lang="en-US"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CONCLUSION</a:t>
            </a:r>
            <a:endParaRPr lang="en-IN"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p:txBody>
      </p:sp>
      <p:sp>
        <p:nvSpPr>
          <p:cNvPr id="22" name="Content Placeholder 21">
            <a:extLst>
              <a:ext uri="{FF2B5EF4-FFF2-40B4-BE49-F238E27FC236}">
                <a16:creationId xmlns:a16="http://schemas.microsoft.com/office/drawing/2014/main" id="{60597AB6-6248-44B4-5679-EC87F33DED14}"/>
              </a:ext>
            </a:extLst>
          </p:cNvPr>
          <p:cNvSpPr>
            <a:spLocks noGrp="1"/>
          </p:cNvSpPr>
          <p:nvPr>
            <p:ph idx="1"/>
          </p:nvPr>
        </p:nvSpPr>
        <p:spPr>
          <a:xfrm>
            <a:off x="609600" y="2552700"/>
            <a:ext cx="14097000" cy="7162800"/>
          </a:xfrm>
        </p:spPr>
        <p:txBody>
          <a:bodyPr/>
          <a:lstStyle/>
          <a:p>
            <a:pPr algn="l">
              <a:buFont typeface="+mj-lt"/>
              <a:buAutoNum type="arabicPeriod"/>
            </a:pPr>
            <a:r>
              <a:rPr lang="en-US" dirty="0">
                <a:solidFill>
                  <a:schemeClr val="bg1"/>
                </a:solidFill>
                <a:latin typeface="Bodoni MT" panose="02070603080606020203" pitchFamily="18" charset="0"/>
              </a:rPr>
              <a:t>S</a:t>
            </a:r>
            <a:r>
              <a:rPr lang="en-US" b="0" i="0" dirty="0">
                <a:solidFill>
                  <a:schemeClr val="bg1"/>
                </a:solidFill>
                <a:effectLst/>
                <a:latin typeface="Bodoni MT" panose="02070603080606020203" pitchFamily="18" charset="0"/>
              </a:rPr>
              <a:t>tudy and analysis of Web Application Firewalls (WAFs) have provided valuable insights into these essential security tools. </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0" i="0" dirty="0">
                <a:solidFill>
                  <a:schemeClr val="bg1"/>
                </a:solidFill>
                <a:effectLst/>
                <a:latin typeface="Bodoni MT" panose="02070603080606020203" pitchFamily="18" charset="0"/>
              </a:rPr>
              <a:t>We have delved into their working principles, understanding how they serve as a crucial defense mechanism against web-based threats. </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0" i="0" dirty="0">
                <a:solidFill>
                  <a:schemeClr val="bg1"/>
                </a:solidFill>
                <a:effectLst/>
                <a:latin typeface="Bodoni MT" panose="02070603080606020203" pitchFamily="18" charset="0"/>
              </a:rPr>
              <a:t>Moreover, we conducted a comprehensive comparison of various WAF providers, shedding light on the diverse features, deployment options, and strengths of these solutions. </a:t>
            </a:r>
          </a:p>
          <a:p>
            <a:pPr algn="l">
              <a:buFont typeface="+mj-lt"/>
              <a:buAutoNum type="arabicPeriod"/>
            </a:pPr>
            <a:endParaRPr lang="en-US" b="0" i="0" dirty="0">
              <a:solidFill>
                <a:schemeClr val="bg1"/>
              </a:solidFill>
              <a:effectLst/>
              <a:latin typeface="Bodoni MT" panose="02070603080606020203" pitchFamily="18" charset="0"/>
            </a:endParaRPr>
          </a:p>
          <a:p>
            <a:pPr algn="l">
              <a:buFont typeface="+mj-lt"/>
              <a:buAutoNum type="arabicPeriod"/>
            </a:pPr>
            <a:r>
              <a:rPr lang="en-US" b="0" i="0" dirty="0">
                <a:solidFill>
                  <a:schemeClr val="bg1"/>
                </a:solidFill>
                <a:effectLst/>
                <a:latin typeface="Bodoni MT" panose="02070603080606020203" pitchFamily="18" charset="0"/>
              </a:rPr>
              <a:t>This knowledge equips us with the understanding needed to make informed decisions when it comes to selecting and implementing WAFs, ensuring the security and integrity of web applications in an ever-evolving digital landscape.</a:t>
            </a:r>
          </a:p>
        </p:txBody>
      </p:sp>
    </p:spTree>
    <p:extLst>
      <p:ext uri="{BB962C8B-B14F-4D97-AF65-F5344CB8AC3E}">
        <p14:creationId xmlns:p14="http://schemas.microsoft.com/office/powerpoint/2010/main" val="1924044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6EDD1A-1523-4938-5E29-265889E6BF71}"/>
              </a:ext>
            </a:extLst>
          </p:cNvPr>
          <p:cNvSpPr>
            <a:spLocks noGrp="1"/>
          </p:cNvSpPr>
          <p:nvPr>
            <p:ph type="title"/>
          </p:nvPr>
        </p:nvSpPr>
        <p:spPr>
          <a:xfrm>
            <a:off x="457200" y="274638"/>
            <a:ext cx="16992600" cy="1744662"/>
          </a:xfrm>
        </p:spPr>
        <p:txBody>
          <a:bodyPr>
            <a:normAutofit/>
          </a:bodyPr>
          <a:lstStyle/>
          <a:p>
            <a:r>
              <a:rPr lang="en-US"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REFERENCES</a:t>
            </a:r>
            <a:endParaRPr lang="en-IN"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p:txBody>
      </p:sp>
      <p:sp>
        <p:nvSpPr>
          <p:cNvPr id="18" name="Content Placeholder 17">
            <a:extLst>
              <a:ext uri="{FF2B5EF4-FFF2-40B4-BE49-F238E27FC236}">
                <a16:creationId xmlns:a16="http://schemas.microsoft.com/office/drawing/2014/main" id="{320C40DB-29D5-01F1-396F-945A97059DE1}"/>
              </a:ext>
            </a:extLst>
          </p:cNvPr>
          <p:cNvSpPr>
            <a:spLocks noGrp="1"/>
          </p:cNvSpPr>
          <p:nvPr>
            <p:ph idx="1"/>
          </p:nvPr>
        </p:nvSpPr>
        <p:spPr>
          <a:xfrm>
            <a:off x="457200" y="2324100"/>
            <a:ext cx="16992600" cy="7688262"/>
          </a:xfrm>
        </p:spPr>
        <p:txBody>
          <a:bodyPr/>
          <a:lstStyle/>
          <a:p>
            <a:r>
              <a:rPr lang="en-US" dirty="0">
                <a:solidFill>
                  <a:schemeClr val="bg1"/>
                </a:solidFill>
                <a:latin typeface="Bodoni MT" panose="02070603080606020203" pitchFamily="18" charset="0"/>
              </a:rPr>
              <a:t>Elsevier Journals :</a:t>
            </a:r>
          </a:p>
          <a:p>
            <a:r>
              <a:rPr lang="en-IN" dirty="0">
                <a:solidFill>
                  <a:schemeClr val="bg1"/>
                </a:solidFill>
                <a:latin typeface="Bodoni MT" panose="02070603080606020203" pitchFamily="18" charset="0"/>
              </a:rPr>
              <a:t>1. “</a:t>
            </a:r>
            <a:r>
              <a:rPr lang="en-US" dirty="0">
                <a:solidFill>
                  <a:schemeClr val="bg1"/>
                </a:solidFill>
                <a:latin typeface="Bodoni MT" panose="02070603080606020203" pitchFamily="18" charset="0"/>
              </a:rPr>
              <a:t>A critical review of the techniques used for anomaly detection of HTTP-based attacks: taxonomy, limitations and open challenges.”</a:t>
            </a:r>
          </a:p>
          <a:p>
            <a:r>
              <a:rPr lang="en-US" dirty="0">
                <a:solidFill>
                  <a:schemeClr val="bg1"/>
                </a:solidFill>
                <a:latin typeface="Bodoni MT" panose="02070603080606020203" pitchFamily="18" charset="0"/>
              </a:rPr>
              <a:t>2. “A deep learning assisted personalized deception system for countering web application attacks.”</a:t>
            </a:r>
          </a:p>
          <a:p>
            <a:r>
              <a:rPr lang="en-US" dirty="0">
                <a:solidFill>
                  <a:schemeClr val="bg1"/>
                </a:solidFill>
                <a:latin typeface="Bodoni MT" panose="02070603080606020203" pitchFamily="18" charset="0"/>
              </a:rPr>
              <a:t>3. “An enhanced deep learning based framework for web attacks detection, mitigation and attacker profiling .”</a:t>
            </a:r>
          </a:p>
          <a:p>
            <a:r>
              <a:rPr lang="en-US" dirty="0">
                <a:solidFill>
                  <a:schemeClr val="bg1"/>
                </a:solidFill>
                <a:latin typeface="Bodoni MT" panose="02070603080606020203" pitchFamily="18" charset="0"/>
              </a:rPr>
              <a:t>4. “ An enhanced deep learning based framework for web attacks detection, mitigation and attacker profiling .”</a:t>
            </a:r>
          </a:p>
          <a:p>
            <a:r>
              <a:rPr lang="en-US" dirty="0">
                <a:solidFill>
                  <a:schemeClr val="bg1"/>
                </a:solidFill>
                <a:latin typeface="Bodoni MT" panose="02070603080606020203" pitchFamily="18" charset="0"/>
              </a:rPr>
              <a:t>5. “ Dynamic Web Application Firewall detection supported by Cyber Mimic Defense approach.”</a:t>
            </a:r>
          </a:p>
          <a:p>
            <a:r>
              <a:rPr lang="en-US" dirty="0">
                <a:solidFill>
                  <a:schemeClr val="bg1"/>
                </a:solidFill>
                <a:latin typeface="Bodoni MT" panose="02070603080606020203" pitchFamily="18" charset="0"/>
              </a:rPr>
              <a:t>6. “HTTP request pattern based signatures for early application layer DDoS detection: A firewall agnostic approach.”</a:t>
            </a:r>
          </a:p>
          <a:p>
            <a:r>
              <a:rPr lang="en-US" dirty="0">
                <a:solidFill>
                  <a:schemeClr val="bg1"/>
                </a:solidFill>
                <a:latin typeface="Bodoni MT" panose="02070603080606020203" pitchFamily="18" charset="0"/>
              </a:rPr>
              <a:t>7. “Hybrid unsupervised web-attack detection and classification – A deep learning approach.” </a:t>
            </a:r>
            <a:endParaRPr lang="en-IN" dirty="0">
              <a:solidFill>
                <a:schemeClr val="bg1"/>
              </a:solidFill>
              <a:latin typeface="Bodoni MT" panose="02070603080606020203" pitchFamily="18" charset="0"/>
            </a:endParaRPr>
          </a:p>
        </p:txBody>
      </p:sp>
      <p:sp>
        <p:nvSpPr>
          <p:cNvPr id="19" name="Freeform 3">
            <a:extLst>
              <a:ext uri="{FF2B5EF4-FFF2-40B4-BE49-F238E27FC236}">
                <a16:creationId xmlns:a16="http://schemas.microsoft.com/office/drawing/2014/main" id="{A54E580F-B2A7-77F0-0F1F-A9246A164C05}"/>
              </a:ext>
            </a:extLst>
          </p:cNvPr>
          <p:cNvSpPr/>
          <p:nvPr/>
        </p:nvSpPr>
        <p:spPr>
          <a:xfrm flipH="1">
            <a:off x="11658600" y="303213"/>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2"/>
            <a:stretch>
              <a:fillRect/>
            </a:stretch>
          </a:blipFill>
        </p:spPr>
        <p:txBody>
          <a:bodyPr/>
          <a:lstStyle/>
          <a:p>
            <a:endParaRPr lang="en-IN"/>
          </a:p>
        </p:txBody>
      </p:sp>
      <p:sp>
        <p:nvSpPr>
          <p:cNvPr id="21" name="Freeform 6">
            <a:extLst>
              <a:ext uri="{FF2B5EF4-FFF2-40B4-BE49-F238E27FC236}">
                <a16:creationId xmlns:a16="http://schemas.microsoft.com/office/drawing/2014/main" id="{C608CC5A-4229-90F7-FD52-15A765F66137}"/>
              </a:ext>
            </a:extLst>
          </p:cNvPr>
          <p:cNvSpPr/>
          <p:nvPr/>
        </p:nvSpPr>
        <p:spPr>
          <a:xfrm>
            <a:off x="3886200" y="122427"/>
            <a:ext cx="2392360" cy="2049083"/>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3"/>
            <a:stretch>
              <a:fillRect/>
            </a:stretch>
          </a:blipFill>
        </p:spPr>
        <p:txBody>
          <a:bodyPr/>
          <a:lstStyle/>
          <a:p>
            <a:endParaRPr lang="en-IN"/>
          </a:p>
        </p:txBody>
      </p:sp>
    </p:spTree>
    <p:extLst>
      <p:ext uri="{BB962C8B-B14F-4D97-AF65-F5344CB8AC3E}">
        <p14:creationId xmlns:p14="http://schemas.microsoft.com/office/powerpoint/2010/main" val="2829763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6EDD1A-1523-4938-5E29-265889E6BF71}"/>
              </a:ext>
            </a:extLst>
          </p:cNvPr>
          <p:cNvSpPr>
            <a:spLocks noGrp="1"/>
          </p:cNvSpPr>
          <p:nvPr>
            <p:ph type="title"/>
          </p:nvPr>
        </p:nvSpPr>
        <p:spPr>
          <a:xfrm>
            <a:off x="457200" y="274638"/>
            <a:ext cx="16992600" cy="1744662"/>
          </a:xfrm>
        </p:spPr>
        <p:txBody>
          <a:bodyPr>
            <a:normAutofit/>
          </a:bodyPr>
          <a:lstStyle/>
          <a:p>
            <a:r>
              <a:rPr lang="en-US"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rPr>
              <a:t>REFERENCES</a:t>
            </a:r>
            <a:endParaRPr lang="en-IN" sz="8800" b="1" dirty="0">
              <a:solidFill>
                <a:schemeClr val="bg1"/>
              </a:solidFill>
              <a:effectLst>
                <a:outerShdw blurRad="38100" dist="38100" dir="2700000" algn="tl">
                  <a:srgbClr val="000000">
                    <a:alpha val="43137"/>
                  </a:srgbClr>
                </a:outerShdw>
              </a:effectLst>
              <a:latin typeface="Computer Says No" panose="020B0604020202020204" charset="0"/>
              <a:cs typeface="Computer Says No" panose="020B0604020202020204" charset="0"/>
            </a:endParaRPr>
          </a:p>
        </p:txBody>
      </p:sp>
      <p:sp>
        <p:nvSpPr>
          <p:cNvPr id="18" name="Content Placeholder 17">
            <a:extLst>
              <a:ext uri="{FF2B5EF4-FFF2-40B4-BE49-F238E27FC236}">
                <a16:creationId xmlns:a16="http://schemas.microsoft.com/office/drawing/2014/main" id="{320C40DB-29D5-01F1-396F-945A97059DE1}"/>
              </a:ext>
            </a:extLst>
          </p:cNvPr>
          <p:cNvSpPr>
            <a:spLocks noGrp="1"/>
          </p:cNvSpPr>
          <p:nvPr>
            <p:ph idx="1"/>
          </p:nvPr>
        </p:nvSpPr>
        <p:spPr>
          <a:xfrm>
            <a:off x="457200" y="2324100"/>
            <a:ext cx="16992600" cy="7688262"/>
          </a:xfrm>
        </p:spPr>
        <p:txBody>
          <a:bodyPr>
            <a:normAutofit lnSpcReduction="10000"/>
          </a:bodyPr>
          <a:lstStyle/>
          <a:p>
            <a:r>
              <a:rPr lang="en-US" dirty="0">
                <a:solidFill>
                  <a:schemeClr val="bg1"/>
                </a:solidFill>
                <a:latin typeface="Bodoni MT" panose="02070603080606020203" pitchFamily="18" charset="0"/>
              </a:rPr>
              <a:t>Elsevier Journals :</a:t>
            </a:r>
          </a:p>
          <a:p>
            <a:r>
              <a:rPr lang="en-IN" dirty="0">
                <a:solidFill>
                  <a:schemeClr val="bg1"/>
                </a:solidFill>
                <a:latin typeface="Bodoni MT" panose="02070603080606020203" pitchFamily="18" charset="0"/>
              </a:rPr>
              <a:t>8. “</a:t>
            </a:r>
            <a:r>
              <a:rPr lang="en-US" dirty="0">
                <a:solidFill>
                  <a:schemeClr val="bg1"/>
                </a:solidFill>
                <a:latin typeface="Bodoni MT" panose="02070603080606020203" pitchFamily="18" charset="0"/>
              </a:rPr>
              <a:t>Signature based and Machine learning based WAF : A Short Survey.”</a:t>
            </a:r>
          </a:p>
          <a:p>
            <a:r>
              <a:rPr lang="en-US" dirty="0">
                <a:solidFill>
                  <a:schemeClr val="bg1"/>
                </a:solidFill>
                <a:latin typeface="Bodoni MT" panose="02070603080606020203" pitchFamily="18" charset="0"/>
              </a:rPr>
              <a:t>9. “Software defined network-based HTTP flooding attack defender.”</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IIT Kharagpur CSE Project Report : “</a:t>
            </a:r>
            <a:r>
              <a:rPr lang="en-IN" dirty="0">
                <a:solidFill>
                  <a:schemeClr val="bg1"/>
                </a:solidFill>
                <a:latin typeface="Bodoni MT" panose="02070603080606020203" pitchFamily="18" charset="0"/>
              </a:rPr>
              <a:t>WEB APPLICATION FIREWALL Study</a:t>
            </a:r>
            <a:r>
              <a:rPr lang="en-US" dirty="0">
                <a:solidFill>
                  <a:schemeClr val="bg1"/>
                </a:solidFill>
                <a:latin typeface="Bodoni MT" panose="02070603080606020203" pitchFamily="18" charset="0"/>
              </a:rPr>
              <a:t>”.</a:t>
            </a:r>
          </a:p>
          <a:p>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Online Resources :</a:t>
            </a:r>
          </a:p>
          <a:p>
            <a:r>
              <a:rPr lang="en-US" dirty="0">
                <a:solidFill>
                  <a:schemeClr val="bg1"/>
                </a:solidFill>
                <a:latin typeface="Bodoni MT" panose="02070603080606020203" pitchFamily="18" charset="0"/>
              </a:rPr>
              <a:t>1. </a:t>
            </a:r>
            <a:r>
              <a:rPr lang="en-US" dirty="0">
                <a:solidFill>
                  <a:schemeClr val="bg1"/>
                </a:solidFill>
                <a:latin typeface="Bodoni MT" panose="02070603080606020203" pitchFamily="18" charset="0"/>
                <a:hlinkClick r:id="rId2">
                  <a:extLst>
                    <a:ext uri="{A12FA001-AC4F-418D-AE19-62706E023703}">
                      <ahyp:hlinkClr xmlns:ahyp="http://schemas.microsoft.com/office/drawing/2018/hyperlinkcolor" val="tx"/>
                    </a:ext>
                  </a:extLst>
                </a:hlinkClick>
              </a:rPr>
              <a:t>https://www.fortinet.com/resources/cyberglossary/waf-vs-firewall</a:t>
            </a: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2. </a:t>
            </a:r>
            <a:r>
              <a:rPr lang="en-US" dirty="0">
                <a:solidFill>
                  <a:schemeClr val="bg1"/>
                </a:solidFill>
                <a:latin typeface="Bodoni MT" panose="02070603080606020203" pitchFamily="18" charset="0"/>
                <a:hlinkClick r:id="rId3">
                  <a:extLst>
                    <a:ext uri="{A12FA001-AC4F-418D-AE19-62706E023703}">
                      <ahyp:hlinkClr xmlns:ahyp="http://schemas.microsoft.com/office/drawing/2018/hyperlinkcolor" val="tx"/>
                    </a:ext>
                  </a:extLst>
                </a:hlinkClick>
              </a:rPr>
              <a:t>https://www.cloudflare.com/learning/ddos/glossary/web-application-firewall-waf</a:t>
            </a:r>
            <a:r>
              <a:rPr lang="en-US" dirty="0">
                <a:solidFill>
                  <a:srgbClr val="0000FF"/>
                </a:solidFill>
                <a:latin typeface="Bodoni MT" panose="02070603080606020203" pitchFamily="18" charset="0"/>
                <a:hlinkClick r:id="rId3">
                  <a:extLst>
                    <a:ext uri="{A12FA001-AC4F-418D-AE19-62706E023703}">
                      <ahyp:hlinkClr xmlns:ahyp="http://schemas.microsoft.com/office/drawing/2018/hyperlinkcolor" val="tx"/>
                    </a:ext>
                  </a:extLst>
                </a:hlinkClick>
              </a:rPr>
              <a:t>/</a:t>
            </a: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3. </a:t>
            </a:r>
            <a:r>
              <a:rPr lang="en-US" dirty="0">
                <a:solidFill>
                  <a:schemeClr val="bg1"/>
                </a:solidFill>
                <a:latin typeface="Bodoni MT" panose="02070603080606020203" pitchFamily="18" charset="0"/>
                <a:hlinkClick r:id="rId4">
                  <a:extLst>
                    <a:ext uri="{A12FA001-AC4F-418D-AE19-62706E023703}">
                      <ahyp:hlinkClr xmlns:ahyp="http://schemas.microsoft.com/office/drawing/2018/hyperlinkcolor" val="tx"/>
                    </a:ext>
                  </a:extLst>
                </a:hlinkClick>
              </a:rPr>
              <a:t>https://owasp.org/www-pdf-archive/APAC13_Jaeson_Yoo.pdf</a:t>
            </a: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4. </a:t>
            </a:r>
            <a:r>
              <a:rPr lang="en-US" dirty="0">
                <a:solidFill>
                  <a:schemeClr val="bg1"/>
                </a:solidFill>
                <a:latin typeface="Bodoni MT" panose="02070603080606020203" pitchFamily="18" charset="0"/>
                <a:hlinkClick r:id="rId5">
                  <a:extLst>
                    <a:ext uri="{A12FA001-AC4F-418D-AE19-62706E023703}">
                      <ahyp:hlinkClr xmlns:ahyp="http://schemas.microsoft.com/office/drawing/2018/hyperlinkcolor" val="tx"/>
                    </a:ext>
                  </a:extLst>
                </a:hlinkClick>
              </a:rPr>
              <a:t>https://www.researchgate.net/publication/226351120_Learning_Web_Application_Firewall_-_Benefits_and_Caveats</a:t>
            </a: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5. </a:t>
            </a:r>
            <a:r>
              <a:rPr lang="en-US" dirty="0">
                <a:solidFill>
                  <a:schemeClr val="bg1"/>
                </a:solidFill>
                <a:latin typeface="Bodoni MT" panose="02070603080606020203" pitchFamily="18" charset="0"/>
                <a:hlinkClick r:id="rId6">
                  <a:extLst>
                    <a:ext uri="{A12FA001-AC4F-418D-AE19-62706E023703}">
                      <ahyp:hlinkClr xmlns:ahyp="http://schemas.microsoft.com/office/drawing/2018/hyperlinkcolor" val="tx"/>
                    </a:ext>
                  </a:extLst>
                </a:hlinkClick>
              </a:rPr>
              <a:t>https://www.sciencedirect.com/</a:t>
            </a: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6. </a:t>
            </a:r>
            <a:r>
              <a:rPr lang="en-US" dirty="0">
                <a:solidFill>
                  <a:schemeClr val="bg1"/>
                </a:solidFill>
                <a:latin typeface="Bodoni MT" panose="02070603080606020203" pitchFamily="18" charset="0"/>
                <a:hlinkClick r:id="rId7">
                  <a:extLst>
                    <a:ext uri="{A12FA001-AC4F-418D-AE19-62706E023703}">
                      <ahyp:hlinkClr xmlns:ahyp="http://schemas.microsoft.com/office/drawing/2018/hyperlinkcolor" val="tx"/>
                    </a:ext>
                  </a:extLst>
                </a:hlinkClick>
              </a:rPr>
              <a:t>https://www.cse.iitk.ac.in/users/dheeraj/btech/namitg+abakashs.pdf</a:t>
            </a:r>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a:p>
            <a:endParaRPr lang="en-US" dirty="0">
              <a:solidFill>
                <a:schemeClr val="bg1"/>
              </a:solidFill>
              <a:latin typeface="Bodoni MT" panose="02070603080606020203" pitchFamily="18" charset="0"/>
            </a:endParaRPr>
          </a:p>
        </p:txBody>
      </p:sp>
      <p:sp>
        <p:nvSpPr>
          <p:cNvPr id="19" name="Freeform 3">
            <a:extLst>
              <a:ext uri="{FF2B5EF4-FFF2-40B4-BE49-F238E27FC236}">
                <a16:creationId xmlns:a16="http://schemas.microsoft.com/office/drawing/2014/main" id="{A54E580F-B2A7-77F0-0F1F-A9246A164C05}"/>
              </a:ext>
            </a:extLst>
          </p:cNvPr>
          <p:cNvSpPr/>
          <p:nvPr/>
        </p:nvSpPr>
        <p:spPr>
          <a:xfrm flipH="1">
            <a:off x="11658600" y="303213"/>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8"/>
            <a:stretch>
              <a:fillRect/>
            </a:stretch>
          </a:blipFill>
        </p:spPr>
        <p:txBody>
          <a:bodyPr/>
          <a:lstStyle/>
          <a:p>
            <a:endParaRPr lang="en-IN"/>
          </a:p>
        </p:txBody>
      </p:sp>
      <p:sp>
        <p:nvSpPr>
          <p:cNvPr id="21" name="Freeform 6">
            <a:extLst>
              <a:ext uri="{FF2B5EF4-FFF2-40B4-BE49-F238E27FC236}">
                <a16:creationId xmlns:a16="http://schemas.microsoft.com/office/drawing/2014/main" id="{C608CC5A-4229-90F7-FD52-15A765F66137}"/>
              </a:ext>
            </a:extLst>
          </p:cNvPr>
          <p:cNvSpPr/>
          <p:nvPr/>
        </p:nvSpPr>
        <p:spPr>
          <a:xfrm>
            <a:off x="3886200" y="122427"/>
            <a:ext cx="2392360" cy="2049083"/>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9"/>
            <a:stretch>
              <a:fillRect/>
            </a:stretch>
          </a:blipFill>
        </p:spPr>
        <p:txBody>
          <a:bodyPr/>
          <a:lstStyle/>
          <a:p>
            <a:endParaRPr lang="en-IN"/>
          </a:p>
        </p:txBody>
      </p:sp>
    </p:spTree>
    <p:extLst>
      <p:ext uri="{BB962C8B-B14F-4D97-AF65-F5344CB8AC3E}">
        <p14:creationId xmlns:p14="http://schemas.microsoft.com/office/powerpoint/2010/main" val="3898749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I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I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b="1" dirty="0">
                <a:solidFill>
                  <a:schemeClr val="bg1"/>
                </a:solidFill>
                <a:effectLst>
                  <a:outerShdw blurRad="38100" dist="38100" dir="2700000" algn="tl">
                    <a:srgbClr val="000000">
                      <a:alpha val="43137"/>
                    </a:srgbClr>
                  </a:outerShdw>
                </a:effectLst>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I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I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050" name="Picture 2" descr="Web Application Firewall: All You Have to Know to Protect Your Software |  LITSLINK">
            <a:extLst>
              <a:ext uri="{FF2B5EF4-FFF2-40B4-BE49-F238E27FC236}">
                <a16:creationId xmlns:a16="http://schemas.microsoft.com/office/drawing/2014/main" id="{AD39B091-B78B-5C3F-21B6-D32A50DA4D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95300"/>
            <a:ext cx="8134350" cy="5422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hat is a WAF - Bizety: Research &amp; Consulting">
            <a:extLst>
              <a:ext uri="{FF2B5EF4-FFF2-40B4-BE49-F238E27FC236}">
                <a16:creationId xmlns:a16="http://schemas.microsoft.com/office/drawing/2014/main" id="{25819BD0-6508-175A-CFAD-4B0275D67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6458" y="495300"/>
            <a:ext cx="8736249" cy="54118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 Web Application Firewall?">
            <a:extLst>
              <a:ext uri="{FF2B5EF4-FFF2-40B4-BE49-F238E27FC236}">
                <a16:creationId xmlns:a16="http://schemas.microsoft.com/office/drawing/2014/main" id="{1AD513A4-5058-A464-B1F0-5741BED6A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6286500"/>
            <a:ext cx="70866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25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2138368647"/>
              </p:ext>
            </p:extLst>
          </p:nvPr>
        </p:nvGraphicFramePr>
        <p:xfrm>
          <a:off x="1524000" y="1424765"/>
          <a:ext cx="14990689" cy="8595535"/>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929286305"/>
                    </a:ext>
                  </a:extLst>
                </a:gridCol>
                <a:gridCol w="4094701">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1.</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A critical review of the techniques used for anomaly detection of HTTP-based attacks: taxonomy, limitations and open challenges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Computer and Security 124 102997</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Jesus E. Verdiogo, Rafael Alonso , Antonio Alonso, German Madinabeitia</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2023</a:t>
                      </a:r>
                    </a:p>
                  </a:txBody>
                  <a:tcPr/>
                </a:tc>
                <a:tc>
                  <a:txBody>
                    <a:bodyPr/>
                    <a:lstStyle/>
                    <a:p>
                      <a:pPr algn="ctr"/>
                      <a:r>
                        <a:rPr lang="en-US" sz="2800" b="0" i="0" kern="1200" dirty="0">
                          <a:solidFill>
                            <a:schemeClr val="dk1"/>
                          </a:solidFill>
                          <a:effectLst/>
                          <a:latin typeface="Bodoni MT" panose="02070603080606020203" pitchFamily="18" charset="0"/>
                          <a:ea typeface="Cascadia Code" panose="020B0609020000020004" pitchFamily="49" charset="0"/>
                          <a:cs typeface="Cascadia Code" panose="020B0609020000020004" pitchFamily="49" charset="0"/>
                        </a:rPr>
                        <a:t>Introduces a new framework for detecting HTTP-based attack anomalies, addresses literature challenges, and underscores the need for standardized datasets, robust methods, and metrics. Emphasizes scaling and obsolescence concerns in real web service applications.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134360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434013388"/>
              </p:ext>
            </p:extLst>
          </p:nvPr>
        </p:nvGraphicFramePr>
        <p:xfrm>
          <a:off x="1371600" y="1479828"/>
          <a:ext cx="15127017" cy="8595535"/>
        </p:xfrm>
        <a:graphic>
          <a:graphicData uri="http://schemas.openxmlformats.org/drawingml/2006/table">
            <a:tbl>
              <a:tblPr firstRow="1" bandRow="1">
                <a:tableStyleId>{5C22544A-7EE6-4342-B048-85BDC9FD1C3A}</a:tableStyleId>
              </a:tblPr>
              <a:tblGrid>
                <a:gridCol w="1520362">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A deep learning assisted personalized deception system for countering web application attacks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Information Security and Applications 67 </a:t>
                      </a: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 103169</a:t>
                      </a:r>
                    </a:p>
                    <a:p>
                      <a:pPr algn="l"/>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 Waleed Shahid, Baber Aslam, Haider Abbas, Hammad Afzal, Saad Khalid</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2022</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Proposes a high interaction web deception system assisted by deep learning-based attack detection and cookie analysis. Offers real-time attacker profiling, session management, with various web attacks. Emphasizes scalability, efficiency, and support for IoT networks.</a:t>
                      </a:r>
                      <a:r>
                        <a:rPr lang="en-US" sz="1800" b="0" i="0" kern="1200" dirty="0">
                          <a:solidFill>
                            <a:schemeClr val="dk1"/>
                          </a:solidFill>
                          <a:effectLst/>
                          <a:latin typeface="+mn-lt"/>
                          <a:ea typeface="+mn-ea"/>
                          <a:cs typeface="+mn-cs"/>
                        </a:rPr>
                        <a:t>. </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64932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2034724436"/>
              </p:ext>
            </p:extLst>
          </p:nvPr>
        </p:nvGraphicFramePr>
        <p:xfrm>
          <a:off x="1371600" y="1424765"/>
          <a:ext cx="15143089" cy="8595535"/>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3.</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An enhanced deep learning based framework for web attacks detection, mitigation and attacker profiling</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Networks and Computer Applications 198 103270</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Waleed Shahid, Baber Aslam, Haider Abbas, Hammad Afzal, Saad Khalid</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2022</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Proposes a hybrid framework combining deep learning and cookie analysis for real-time web attack detection and mitigation. It efficiently profiles attackers, saving processing resources. Offers protection against a wide variety of web attacks, including POST requests.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266904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923436522"/>
              </p:ext>
            </p:extLst>
          </p:nvPr>
        </p:nvGraphicFramePr>
        <p:xfrm>
          <a:off x="1371600" y="1424765"/>
          <a:ext cx="15143089" cy="8840190"/>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4.</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DNS Intrusion Detection (DID) — A SNORT-based solution to detect DNS Amplification and DNS Tunneling attacks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Franklin Open 2 100010</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Sanjay Adiwal, Balaji Rajendran, Pushparaj Shetty, Sithu Sudarsan</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2023</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Introduces DID, integrated with SNORT, to detect DNS attacks, including amplification and tunneling. System utilizes novel IDS signatures to identify empirical DNS attacks, exhibiting high detection and low false-positive rates. Emphasizes effectiveness of DID in classifying DNS attacks</a:t>
                      </a:r>
                      <a:r>
                        <a:rPr lang="en-US" sz="1800" b="0" i="0" kern="1200" dirty="0">
                          <a:solidFill>
                            <a:schemeClr val="dk1"/>
                          </a:solidFill>
                          <a:effectLst/>
                          <a:latin typeface="+mn-lt"/>
                          <a:ea typeface="+mn-ea"/>
                          <a:cs typeface="+mn-cs"/>
                        </a:rPr>
                        <a:t>.</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2365273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197934" y="437315"/>
            <a:ext cx="9610678" cy="987450"/>
          </a:xfrm>
          <a:prstGeom prst="rect">
            <a:avLst/>
          </a:prstGeom>
        </p:spPr>
        <p:txBody>
          <a:bodyPr lIns="0" tIns="0" rIns="0" bIns="0" rtlCol="0" anchor="t">
            <a:spAutoFit/>
          </a:bodyPr>
          <a:lstStyle/>
          <a:p>
            <a:pPr marL="0" lvl="0" indent="0" algn="ctr">
              <a:lnSpc>
                <a:spcPts val="7693"/>
              </a:lnSpc>
              <a:spcBef>
                <a:spcPct val="0"/>
              </a:spcBef>
            </a:pPr>
            <a:r>
              <a:rPr lang="en-US" sz="10400" b="1" dirty="0">
                <a:solidFill>
                  <a:schemeClr val="bg1"/>
                </a:solidFill>
                <a:effectLst>
                  <a:outerShdw blurRad="38100" dist="38100" dir="2700000" algn="tl">
                    <a:srgbClr val="000000">
                      <a:alpha val="43137"/>
                    </a:srgbClr>
                  </a:outerShdw>
                </a:effectLst>
                <a:latin typeface="Computer Says No"/>
              </a:rPr>
              <a:t>Literature Survey</a:t>
            </a:r>
          </a:p>
        </p:txBody>
      </p:sp>
      <p:graphicFrame>
        <p:nvGraphicFramePr>
          <p:cNvPr id="21" name="Table 20">
            <a:extLst>
              <a:ext uri="{FF2B5EF4-FFF2-40B4-BE49-F238E27FC236}">
                <a16:creationId xmlns:a16="http://schemas.microsoft.com/office/drawing/2014/main" id="{B8428D52-86C7-3D3E-416D-544D383E93AE}"/>
              </a:ext>
            </a:extLst>
          </p:cNvPr>
          <p:cNvGraphicFramePr>
            <a:graphicFrameLocks noGrp="1"/>
          </p:cNvGraphicFramePr>
          <p:nvPr>
            <p:extLst>
              <p:ext uri="{D42A27DB-BD31-4B8C-83A1-F6EECF244321}">
                <p14:modId xmlns:p14="http://schemas.microsoft.com/office/powerpoint/2010/main" val="2938083896"/>
              </p:ext>
            </p:extLst>
          </p:nvPr>
        </p:nvGraphicFramePr>
        <p:xfrm>
          <a:off x="1371600" y="1424765"/>
          <a:ext cx="15143089" cy="8840190"/>
        </p:xfrm>
        <a:graphic>
          <a:graphicData uri="http://schemas.openxmlformats.org/drawingml/2006/table">
            <a:tbl>
              <a:tblPr firstRow="1" bandRow="1">
                <a:tableStyleId>{5C22544A-7EE6-4342-B048-85BDC9FD1C3A}</a:tableStyleId>
              </a:tblPr>
              <a:tblGrid>
                <a:gridCol w="1536434">
                  <a:extLst>
                    <a:ext uri="{9D8B030D-6E8A-4147-A177-3AD203B41FA5}">
                      <a16:colId xmlns:a16="http://schemas.microsoft.com/office/drawing/2014/main" val="929286305"/>
                    </a:ext>
                  </a:extLst>
                </a:gridCol>
                <a:gridCol w="4234667">
                  <a:extLst>
                    <a:ext uri="{9D8B030D-6E8A-4147-A177-3AD203B41FA5}">
                      <a16:colId xmlns:a16="http://schemas.microsoft.com/office/drawing/2014/main" val="2769766389"/>
                    </a:ext>
                  </a:extLst>
                </a:gridCol>
                <a:gridCol w="2687099">
                  <a:extLst>
                    <a:ext uri="{9D8B030D-6E8A-4147-A177-3AD203B41FA5}">
                      <a16:colId xmlns:a16="http://schemas.microsoft.com/office/drawing/2014/main" val="2691817438"/>
                    </a:ext>
                  </a:extLst>
                </a:gridCol>
                <a:gridCol w="2884832">
                  <a:extLst>
                    <a:ext uri="{9D8B030D-6E8A-4147-A177-3AD203B41FA5}">
                      <a16:colId xmlns:a16="http://schemas.microsoft.com/office/drawing/2014/main" val="1337407520"/>
                    </a:ext>
                  </a:extLst>
                </a:gridCol>
                <a:gridCol w="3800057">
                  <a:extLst>
                    <a:ext uri="{9D8B030D-6E8A-4147-A177-3AD203B41FA5}">
                      <a16:colId xmlns:a16="http://schemas.microsoft.com/office/drawing/2014/main" val="1067809310"/>
                    </a:ext>
                  </a:extLst>
                </a:gridCol>
              </a:tblGrid>
              <a:tr h="2347950">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Sr.No</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Title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Journal</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Name</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Year </a:t>
                      </a:r>
                    </a:p>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Of</a:t>
                      </a:r>
                      <a:br>
                        <a:rPr lang="en-IN" sz="4400" dirty="0">
                          <a:latin typeface="Bodoni MT" panose="02070603080606020203" pitchFamily="18" charset="0"/>
                          <a:ea typeface="Cascadia Code" panose="020B0609020000020004" pitchFamily="49" charset="0"/>
                          <a:cs typeface="Cascadia Code" panose="020B0609020000020004" pitchFamily="49" charset="0"/>
                        </a:rPr>
                      </a:br>
                      <a:r>
                        <a:rPr lang="en-IN" sz="4400" dirty="0">
                          <a:latin typeface="Bodoni MT" panose="02070603080606020203" pitchFamily="18" charset="0"/>
                          <a:ea typeface="Cascadia Code" panose="020B0609020000020004" pitchFamily="49" charset="0"/>
                          <a:cs typeface="Cascadia Code" panose="020B0609020000020004" pitchFamily="49" charset="0"/>
                        </a:rPr>
                        <a:t>Publication</a:t>
                      </a:r>
                    </a:p>
                  </a:txBody>
                  <a:tcPr/>
                </a:tc>
                <a:tc>
                  <a:txBody>
                    <a:bodyPr/>
                    <a:lstStyle/>
                    <a:p>
                      <a:pPr algn="ctr"/>
                      <a:r>
                        <a:rPr lang="en-IN" sz="4400" dirty="0">
                          <a:latin typeface="Bodoni MT" panose="02070603080606020203" pitchFamily="18" charset="0"/>
                          <a:ea typeface="Cascadia Code" panose="020B0609020000020004" pitchFamily="49" charset="0"/>
                          <a:cs typeface="Cascadia Code" panose="020B0609020000020004" pitchFamily="49" charset="0"/>
                        </a:rPr>
                        <a:t>Remarks</a:t>
                      </a:r>
                    </a:p>
                  </a:txBody>
                  <a:tcPr/>
                </a:tc>
                <a:extLst>
                  <a:ext uri="{0D108BD9-81ED-4DB2-BD59-A6C34878D82A}">
                    <a16:rowId xmlns:a16="http://schemas.microsoft.com/office/drawing/2014/main" val="2864410880"/>
                  </a:ext>
                </a:extLst>
              </a:tr>
              <a:tr h="6247585">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5.</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Dynamic Web Application Firewall detection supported by Cyber Mimic Defense approach.</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Elsevier Journal</a:t>
                      </a:r>
                    </a:p>
                    <a:p>
                      <a:pPr algn="l"/>
                      <a:endParaRPr lang="en-IN" sz="2800" dirty="0">
                        <a:latin typeface="Bodoni MT" panose="02070603080606020203" pitchFamily="18" charset="0"/>
                        <a:ea typeface="Cascadia Code" panose="020B0609020000020004" pitchFamily="49" charset="0"/>
                        <a:cs typeface="Cascadia Code" panose="020B0609020000020004" pitchFamily="49" charset="0"/>
                      </a:endParaRP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Volume : Networks and Computer Applications 213 103596</a:t>
                      </a: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br>
                        <a:rPr lang="en-IN" sz="2800" dirty="0">
                          <a:latin typeface="Bodoni MT" panose="02070603080606020203" pitchFamily="18" charset="0"/>
                          <a:ea typeface="Cascadia Code" panose="020B0609020000020004" pitchFamily="49" charset="0"/>
                          <a:cs typeface="Cascadia Code" panose="020B0609020000020004" pitchFamily="49" charset="0"/>
                        </a:rPr>
                      </a:br>
                      <a:r>
                        <a:rPr lang="en-IN" sz="2800" dirty="0">
                          <a:latin typeface="Bodoni MT" panose="02070603080606020203" pitchFamily="18" charset="0"/>
                          <a:ea typeface="Cascadia Code" panose="020B0609020000020004" pitchFamily="49" charset="0"/>
                          <a:cs typeface="Cascadia Code" panose="020B0609020000020004" pitchFamily="49" charset="0"/>
                        </a:rPr>
                        <a:t>Authors: </a:t>
                      </a:r>
                    </a:p>
                    <a:p>
                      <a:pPr algn="l"/>
                      <a:r>
                        <a:rPr lang="en-IN" sz="2800" dirty="0">
                          <a:latin typeface="Bodoni MT" panose="02070603080606020203" pitchFamily="18" charset="0"/>
                          <a:ea typeface="Cascadia Code" panose="020B0609020000020004" pitchFamily="49" charset="0"/>
                          <a:cs typeface="Cascadia Code" panose="020B0609020000020004" pitchFamily="49" charset="0"/>
                        </a:rPr>
                        <a:t>Mariusz Sepczuk</a:t>
                      </a:r>
                    </a:p>
                  </a:txBody>
                  <a:tcPr/>
                </a:tc>
                <a:tc>
                  <a:txBody>
                    <a:bodyPr/>
                    <a:lstStyle/>
                    <a:p>
                      <a:pPr algn="ctr"/>
                      <a:r>
                        <a:rPr lang="en-IN" sz="2800" dirty="0">
                          <a:latin typeface="Bodoni MT" panose="02070603080606020203" pitchFamily="18" charset="0"/>
                          <a:ea typeface="Cascadia Code" panose="020B0609020000020004" pitchFamily="49" charset="0"/>
                          <a:cs typeface="Cascadia Code" panose="020B0609020000020004" pitchFamily="49" charset="0"/>
                        </a:rPr>
                        <a:t>2023</a:t>
                      </a:r>
                    </a:p>
                  </a:txBody>
                  <a:tcPr/>
                </a:tc>
                <a:tc>
                  <a:txBody>
                    <a:bodyPr/>
                    <a:lstStyle/>
                    <a:p>
                      <a:pPr algn="ctr"/>
                      <a:r>
                        <a:rPr lang="en-US" sz="2800" b="0" i="0" kern="1200" dirty="0">
                          <a:solidFill>
                            <a:schemeClr val="dk1"/>
                          </a:solidFill>
                          <a:effectLst/>
                          <a:latin typeface="Bodoni MT" panose="02070603080606020203" pitchFamily="18" charset="0"/>
                          <a:ea typeface="+mn-ea"/>
                          <a:cs typeface="+mn-cs"/>
                        </a:rPr>
                        <a:t>Introduces a concept to enhance WAF with Cyber Mimic Defense, improving detection of unknown attacks. Experiments show increased detection and dynamic rule creation for WAF. Reduces malicious web traffic, adds unpredictability for attackers,&amp; enhances detection beyond traditional firewalls.</a:t>
                      </a:r>
                      <a:endParaRPr lang="en-IN" sz="2800" dirty="0">
                        <a:latin typeface="Bodoni MT" panose="02070603080606020203" pitchFamily="18" charset="0"/>
                        <a:ea typeface="Cascadia Code" panose="020B0609020000020004" pitchFamily="49" charset="0"/>
                        <a:cs typeface="Cascadia Code" panose="020B0609020000020004" pitchFamily="49" charset="0"/>
                      </a:endParaRPr>
                    </a:p>
                  </a:txBody>
                  <a:tcPr/>
                </a:tc>
                <a:extLst>
                  <a:ext uri="{0D108BD9-81ED-4DB2-BD59-A6C34878D82A}">
                    <a16:rowId xmlns:a16="http://schemas.microsoft.com/office/drawing/2014/main" val="207568080"/>
                  </a:ext>
                </a:extLst>
              </a:tr>
            </a:tbl>
          </a:graphicData>
        </a:graphic>
      </p:graphicFrame>
    </p:spTree>
    <p:extLst>
      <p:ext uri="{BB962C8B-B14F-4D97-AF65-F5344CB8AC3E}">
        <p14:creationId xmlns:p14="http://schemas.microsoft.com/office/powerpoint/2010/main" val="3477070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2538</Words>
  <Application>Microsoft Office PowerPoint</Application>
  <PresentationFormat>Custom</PresentationFormat>
  <Paragraphs>367</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Poppins Light</vt:lpstr>
      <vt:lpstr>Calibri</vt:lpstr>
      <vt:lpstr>Arial</vt:lpstr>
      <vt:lpstr>Bodoni MT</vt:lpstr>
      <vt:lpstr>Bookman Old Style</vt:lpstr>
      <vt:lpstr>Computer Says No</vt:lpstr>
      <vt:lpstr>Courier New</vt:lpstr>
      <vt:lpstr>Office Theme</vt:lpstr>
      <vt:lpstr>MES Wadia College of Engineering, Pune 01.</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WAFs</vt:lpstr>
      <vt:lpstr>PowerPoint Presentation</vt:lpstr>
      <vt:lpstr>PowerPoint Presentation</vt:lpstr>
      <vt:lpstr>ADVANTAGES</vt:lpstr>
      <vt:lpstr>DISADVANTAGES</vt:lpstr>
      <vt:lpstr>CONCLUSION</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cp:lastModifiedBy>Aishwarya Acharya</cp:lastModifiedBy>
  <cp:revision>62</cp:revision>
  <dcterms:created xsi:type="dcterms:W3CDTF">2006-08-16T00:00:00Z</dcterms:created>
  <dcterms:modified xsi:type="dcterms:W3CDTF">2023-10-28T15:25:03Z</dcterms:modified>
  <dc:identifier>DAFyXNLgpjI</dc:identifier>
</cp:coreProperties>
</file>